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60" r:id="rId5"/>
    <p:sldId id="261" r:id="rId6"/>
    <p:sldId id="262" r:id="rId7"/>
    <p:sldId id="271" r:id="rId8"/>
    <p:sldId id="274" r:id="rId9"/>
    <p:sldId id="263" r:id="rId10"/>
    <p:sldId id="273" r:id="rId11"/>
    <p:sldId id="272" r:id="rId12"/>
    <p:sldId id="259" r:id="rId13"/>
    <p:sldId id="26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68" r:id="rId32"/>
    <p:sldId id="266" r:id="rId33"/>
    <p:sldId id="293" r:id="rId34"/>
    <p:sldId id="26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gelis hristidis" initials="vh" lastIdx="2" clrIdx="0">
    <p:extLst>
      <p:ext uri="{19B8F6BF-5375-455C-9EA6-DF929625EA0E}">
        <p15:presenceInfo xmlns:p15="http://schemas.microsoft.com/office/powerpoint/2012/main" userId="4f311c13892de8a3" providerId="Windows Live"/>
      </p:ext>
    </p:extLst>
  </p:cmAuthor>
  <p:cmAuthor id="2" name="Microsoft Office User" initials="MOU" lastIdx="1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52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98"/>
    <p:restoredTop sz="92287"/>
  </p:normalViewPr>
  <p:slideViewPr>
    <p:cSldViewPr snapToGrid="0" snapToObjects="1">
      <p:cViewPr varScale="1">
        <p:scale>
          <a:sx n="100" d="100"/>
          <a:sy n="100" d="100"/>
        </p:scale>
        <p:origin x="168" y="4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958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044D0-3B0D-0645-8292-03132F3EE40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18D13-D063-F345-9027-B236F545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5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D149-DDFE-4D4A-A45A-BD4234AC510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5943-2925-4CAB-B7C3-42B194CF339A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A8B9E-AEC8-4BD4-96A6-5A03291BF3EC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8CA6-ADF5-42C5-8A75-1DD9109D9FFA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8AA4C-71A9-467D-A14E-560DE185FB47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F504B-9F72-4F16-B57B-0A8498D3B81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78E94-349A-4B34-AC1F-69D33844B90A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E460-0806-46C4-AAB3-F43E18A737D5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6B3C-592D-4771-AD3E-85661A257893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0691-7037-49DF-8DE7-4D3568859AF6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6AD64-6A9C-416D-B1D6-32E973C319F6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906.05560.pdf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Associated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Hung-Hsuan Chen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D149-DDFE-4D4A-A45A-BD4234AC510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1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3BB9F-ABC2-BC4A-8ABD-A32C84F1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Gpipe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C6AC44-8A71-9A43-BF5B-CC2F8DAA71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49033"/>
                <a:ext cx="8229600" cy="257713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If no </a:t>
                </a:r>
                <a:r>
                  <a:rPr lang="en-US" dirty="0" err="1"/>
                  <a:t>Gpipe</a:t>
                </a:r>
                <a:r>
                  <a:rPr lang="en-US" dirty="0"/>
                  <a:t>, computing forward and backward for one mini-batch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0,0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sub>
                    </m:sSub>
                  </m:oMath>
                </a14:m>
                <a:r>
                  <a:rPr lang="en-TW" dirty="0"/>
                  <a:t> and all updates) requires 36 time units</a:t>
                </a:r>
              </a:p>
              <a:p>
                <a:r>
                  <a:rPr lang="en-TW" dirty="0"/>
                  <a:t>With Gpipe, computation time reduces to 15 time units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C6AC44-8A71-9A43-BF5B-CC2F8DAA71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49033"/>
                <a:ext cx="8229600" cy="2577130"/>
              </a:xfrm>
              <a:blipFill>
                <a:blip r:embed="rId2"/>
                <a:stretch>
                  <a:fillRect l="-1852" t="-4902" r="-1698" b="-98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FF74B-1161-1F45-AAE6-D3FD69026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3773E8-7E40-1249-A7FA-2DF24232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2FDA6-3C1B-DD49-A61D-21A15C863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995" y="1428115"/>
            <a:ext cx="6166485" cy="16327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9F5CB22-49DC-5B40-ABEE-9AD6C5A1B51C}"/>
                  </a:ext>
                </a:extLst>
              </p:cNvPr>
              <p:cNvSpPr/>
              <p:nvPr/>
            </p:nvSpPr>
            <p:spPr>
              <a:xfrm>
                <a:off x="1243686" y="2675636"/>
                <a:ext cx="101373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0" dirty="0"/>
                  <a:t>Device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TW" sz="1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9F5CB22-49DC-5B40-ABEE-9AD6C5A1B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686" y="2675636"/>
                <a:ext cx="1013739" cy="338554"/>
              </a:xfrm>
              <a:prstGeom prst="rect">
                <a:avLst/>
              </a:prstGeom>
              <a:blipFill>
                <a:blip r:embed="rId4"/>
                <a:stretch>
                  <a:fillRect l="-2469" t="-3571" b="-1785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6ADECD-2564-214B-A725-F2E888975B38}"/>
                  </a:ext>
                </a:extLst>
              </p:cNvPr>
              <p:cNvSpPr/>
              <p:nvPr/>
            </p:nvSpPr>
            <p:spPr>
              <a:xfrm>
                <a:off x="1236066" y="2267966"/>
                <a:ext cx="100899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0" dirty="0"/>
                  <a:t>Device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TW" sz="1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6ADECD-2564-214B-A725-F2E888975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66" y="2267966"/>
                <a:ext cx="1008994" cy="338554"/>
              </a:xfrm>
              <a:prstGeom prst="rect">
                <a:avLst/>
              </a:prstGeom>
              <a:blipFill>
                <a:blip r:embed="rId5"/>
                <a:stretch>
                  <a:fillRect l="-3750" t="-3571" b="-1785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315ED89-814D-1849-9BE9-8F3103061640}"/>
                  </a:ext>
                </a:extLst>
              </p:cNvPr>
              <p:cNvSpPr/>
              <p:nvPr/>
            </p:nvSpPr>
            <p:spPr>
              <a:xfrm>
                <a:off x="1228446" y="1860296"/>
                <a:ext cx="101373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0" dirty="0"/>
                  <a:t>Device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TW" sz="1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315ED89-814D-1849-9BE9-8F31030616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446" y="1860296"/>
                <a:ext cx="1013739" cy="338554"/>
              </a:xfrm>
              <a:prstGeom prst="rect">
                <a:avLst/>
              </a:prstGeom>
              <a:blipFill>
                <a:blip r:embed="rId6"/>
                <a:stretch>
                  <a:fillRect l="-2469" t="-7143" b="-2142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D78EC13-7DE2-6542-B4E8-3044E2655F07}"/>
                  </a:ext>
                </a:extLst>
              </p:cNvPr>
              <p:cNvSpPr/>
              <p:nvPr/>
            </p:nvSpPr>
            <p:spPr>
              <a:xfrm>
                <a:off x="1232256" y="1441196"/>
                <a:ext cx="101373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0" dirty="0"/>
                  <a:t>Device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TW" sz="16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D78EC13-7DE2-6542-B4E8-3044E2655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256" y="1441196"/>
                <a:ext cx="1013739" cy="338554"/>
              </a:xfrm>
              <a:prstGeom prst="rect">
                <a:avLst/>
              </a:prstGeom>
              <a:blipFill>
                <a:blip r:embed="rId7"/>
                <a:stretch>
                  <a:fillRect l="-2469" t="-3571" b="-1785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931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BB598-E37A-9242-8474-C31919936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TW" dirty="0"/>
              <a:t>Gpipe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3A078-F027-C24A-94B9-D6DD8D858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954664"/>
            <a:ext cx="8229600" cy="2171499"/>
          </a:xfrm>
        </p:spPr>
        <p:txBody>
          <a:bodyPr>
            <a:normAutofit lnSpcReduction="10000"/>
          </a:bodyPr>
          <a:lstStyle/>
          <a:p>
            <a:r>
              <a:rPr lang="en-TW" dirty="0"/>
              <a:t>Chain rule works as normal</a:t>
            </a:r>
          </a:p>
          <a:p>
            <a:r>
              <a:rPr lang="en-TW" dirty="0"/>
              <a:t>Reduce training time by pipelining</a:t>
            </a:r>
          </a:p>
          <a:p>
            <a:r>
              <a:rPr lang="en-TW" dirty="0"/>
              <a:t>However, still need to inser bubble for each mini-batch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2A669-3137-8A45-812D-64C99FA1B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60A41-6B62-664A-8204-6B711D8D0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10FAA0-5A5B-7344-A30D-461214C55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" y="1733663"/>
            <a:ext cx="4417695" cy="1169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9E0943-BAFD-3647-9F98-5B0067CF1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33663"/>
            <a:ext cx="4417695" cy="1169674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165506E0-D57C-F847-A81C-A6957D7A35E0}"/>
              </a:ext>
            </a:extLst>
          </p:cNvPr>
          <p:cNvSpPr/>
          <p:nvPr/>
        </p:nvSpPr>
        <p:spPr>
          <a:xfrm rot="5400000">
            <a:off x="2242739" y="815695"/>
            <a:ext cx="217966" cy="44176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89CF18-EE04-EC42-97C7-48860532E409}"/>
              </a:ext>
            </a:extLst>
          </p:cNvPr>
          <p:cNvSpPr txBox="1"/>
          <p:nvPr/>
        </p:nvSpPr>
        <p:spPr>
          <a:xfrm>
            <a:off x="685800" y="3097804"/>
            <a:ext cx="334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First mini-batch (4 micro-batches)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6DB6867-E27C-1044-BEA2-CFCEDF793E59}"/>
              </a:ext>
            </a:extLst>
          </p:cNvPr>
          <p:cNvSpPr/>
          <p:nvPr/>
        </p:nvSpPr>
        <p:spPr>
          <a:xfrm rot="5400000">
            <a:off x="6668672" y="815695"/>
            <a:ext cx="217966" cy="44176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60700C-E6D4-1440-BD0F-D87929ADDFA0}"/>
              </a:ext>
            </a:extLst>
          </p:cNvPr>
          <p:cNvSpPr txBox="1"/>
          <p:nvPr/>
        </p:nvSpPr>
        <p:spPr>
          <a:xfrm>
            <a:off x="4974573" y="3097804"/>
            <a:ext cx="3623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Second mini-batch (4 micro-batches)</a:t>
            </a:r>
          </a:p>
        </p:txBody>
      </p:sp>
    </p:spTree>
    <p:extLst>
      <p:ext uri="{BB962C8B-B14F-4D97-AF65-F5344CB8AC3E}">
        <p14:creationId xmlns:p14="http://schemas.microsoft.com/office/powerpoint/2010/main" val="375897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6E9D0-4E5D-B14B-8E5E-C3BAC3BB1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Associated learning (AL)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97DFE-F5BC-8A4E-8A97-1ACD8328A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Modularize a DNN into smaller components</a:t>
            </a:r>
          </a:p>
          <a:p>
            <a:pPr lvl="1"/>
            <a:r>
              <a:rPr lang="en-US" dirty="0"/>
              <a:t>Each small component has a local objective</a:t>
            </a:r>
            <a:endParaRPr lang="en-TW" dirty="0"/>
          </a:p>
          <a:p>
            <a:pPr lvl="1"/>
            <a:r>
              <a:rPr lang="en-TW" dirty="0"/>
              <a:t>Local objectives are mutually indenpdent</a:t>
            </a:r>
          </a:p>
          <a:p>
            <a:r>
              <a:rPr lang="en-TW" dirty="0"/>
              <a:t>AL </a:t>
            </a:r>
            <a:r>
              <a:rPr lang="en-US" dirty="0"/>
              <a:t>fully pipelines the forward and backward process, because the objectives are mutually independent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F0670-58D9-934A-A2A2-530CF1E92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072F7-020F-C248-8250-E385E9CF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4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C3C7-65B3-DD4C-BB58-BEB58515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TW" dirty="0"/>
              <a:t>Modularize DNN (e.g., 6 hidden layers)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1B0690C-3F0A-AD45-ABBF-9C33602BC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162" y="4156454"/>
            <a:ext cx="4899675" cy="226922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C0F3F-A7F3-4643-8225-95E215F0B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1624E-FEEA-AC44-800A-947C0E75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D934A2-F953-F347-BA7C-A98658FC5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15" y="1566933"/>
            <a:ext cx="6389370" cy="1362684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DFB622B3-7E69-A143-A8D9-E5782757B905}"/>
              </a:ext>
            </a:extLst>
          </p:cNvPr>
          <p:cNvSpPr/>
          <p:nvPr/>
        </p:nvSpPr>
        <p:spPr>
          <a:xfrm>
            <a:off x="4177664" y="3212685"/>
            <a:ext cx="788670" cy="6479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53016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DE37E-5F65-9841-B73C-A0B372B36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How to pipeline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77229D-3E2E-6844-9856-93A5FB6B4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64864"/>
            <a:ext cx="8229600" cy="439663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84EFE-C428-564C-98F9-B6AB4BF26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8DE86-CFB4-1F45-94AF-6C3F1FE01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4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99F3B0-D99D-7D4F-8FCE-F55BCD8C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Associated learning – procedure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77DED07-2A8A-694C-AF08-BD2B102568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76" y="1725930"/>
            <a:ext cx="4349124" cy="3989644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373BD2-D3BC-D546-85BC-846541D4CE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TW" dirty="0"/>
              <a:t>Black arrow: forward</a:t>
            </a:r>
          </a:p>
          <a:p>
            <a:r>
              <a:rPr lang="en-TW" dirty="0"/>
              <a:t>Red arrow: backward gradient flow</a:t>
            </a:r>
          </a:p>
          <a:p>
            <a:r>
              <a:rPr lang="en-TW" dirty="0"/>
              <a:t>Green arrow: </a:t>
            </a:r>
            <a:r>
              <a:rPr lang="en-US" dirty="0"/>
              <a:t>connect the variables that should be compared to minimize their associated distance</a:t>
            </a:r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23A96-ED0A-2E49-90F5-7AB8AFA1B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0D051-7F8E-D843-AC7A-203D65D8B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8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99F3B0-D99D-7D4F-8FCE-F55BCD8C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638"/>
            <a:ext cx="4038599" cy="1143000"/>
          </a:xfrm>
        </p:spPr>
        <p:txBody>
          <a:bodyPr>
            <a:noAutofit/>
          </a:bodyPr>
          <a:lstStyle/>
          <a:p>
            <a:r>
              <a:rPr lang="en-TW" sz="3600" dirty="0"/>
              <a:t>Associated learning – procedure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77DED07-2A8A-694C-AF08-BD2B102568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2" y="1843520"/>
            <a:ext cx="4038600" cy="370478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4373BD2-D3BC-D546-85BC-846541D4CE8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648200" y="274638"/>
                <a:ext cx="4038600" cy="585152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Each component contains 2 local forward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TW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TW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TW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TW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TW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TW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TW" dirty="0"/>
              </a:p>
              <a:p>
                <a:r>
                  <a:rPr lang="en-TW" dirty="0"/>
                  <a:t>Initially, we want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TW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TW" dirty="0"/>
                  <a:t> (local objective)</a:t>
                </a:r>
              </a:p>
              <a:p>
                <a:pPr lvl="1"/>
                <a:r>
                  <a:rPr lang="en-TW" dirty="0"/>
                  <a:t>Turn o</a:t>
                </a:r>
                <a:r>
                  <a:rPr lang="en-US" dirty="0" err="1"/>
                  <a:t>ut</a:t>
                </a:r>
                <a:r>
                  <a:rPr lang="en-TW" dirty="0"/>
                  <a:t> challenging</a:t>
                </a:r>
              </a:p>
              <a:p>
                <a:r>
                  <a:rPr lang="en-TW" dirty="0"/>
                  <a:t>Add “bridge function”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TW" dirty="0"/>
                  <a:t>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TW" dirty="0"/>
                  <a:t> such that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TW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4373BD2-D3BC-D546-85BC-846541D4CE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48200" y="274638"/>
                <a:ext cx="4038600" cy="5851525"/>
              </a:xfrm>
              <a:blipFill>
                <a:blip r:embed="rId3"/>
                <a:stretch>
                  <a:fillRect l="-2516" t="-866" r="-314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23A96-ED0A-2E49-90F5-7AB8AFA1B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0D051-7F8E-D843-AC7A-203D65D8B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8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99F3B0-D99D-7D4F-8FCE-F55BCD8C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638"/>
            <a:ext cx="4038599" cy="1143000"/>
          </a:xfrm>
        </p:spPr>
        <p:txBody>
          <a:bodyPr>
            <a:noAutofit/>
          </a:bodyPr>
          <a:lstStyle/>
          <a:p>
            <a:r>
              <a:rPr lang="en-TW" sz="3600" dirty="0"/>
              <a:t>Associated learning – procedure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77DED07-2A8A-694C-AF08-BD2B102568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2" y="1843520"/>
            <a:ext cx="4038600" cy="370478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4373BD2-D3BC-D546-85BC-846541D4CE8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648200" y="274638"/>
                <a:ext cx="4038600" cy="58515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above training allows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TW" dirty="0"/>
                  <a:t>, so we can perform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TW" dirty="0"/>
              </a:p>
              <a:p>
                <a:r>
                  <a:rPr lang="en-TW" dirty="0"/>
                  <a:t>We assume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TW" dirty="0"/>
                  <a:t>, so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TW" dirty="0"/>
                  <a:t>How to do the following tranform?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4373BD2-D3BC-D546-85BC-846541D4CE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48200" y="274638"/>
                <a:ext cx="4038600" cy="5851525"/>
              </a:xfrm>
              <a:blipFill>
                <a:blip r:embed="rId3"/>
                <a:stretch>
                  <a:fillRect l="-2830" t="-1082" r="-408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23A96-ED0A-2E49-90F5-7AB8AFA1B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0D051-7F8E-D843-AC7A-203D65D8B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2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99F3B0-D99D-7D4F-8FCE-F55BCD8C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638"/>
            <a:ext cx="4038599" cy="1143000"/>
          </a:xfrm>
        </p:spPr>
        <p:txBody>
          <a:bodyPr>
            <a:noAutofit/>
          </a:bodyPr>
          <a:lstStyle/>
          <a:p>
            <a:r>
              <a:rPr lang="en-TW" sz="3600" dirty="0"/>
              <a:t>Associated learning – procedure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77DED07-2A8A-694C-AF08-BD2B102568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2" y="1564741"/>
            <a:ext cx="4038600" cy="370478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4373BD2-D3BC-D546-85BC-846541D4CE8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648200" y="274638"/>
                <a:ext cx="4038600" cy="4732535"/>
              </a:xfrm>
            </p:spPr>
            <p:txBody>
              <a:bodyPr>
                <a:normAutofit/>
              </a:bodyPr>
              <a:lstStyle/>
              <a:p>
                <a:r>
                  <a:rPr lang="en-TW" dirty="0"/>
                  <a:t>Look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TW" dirty="0"/>
                  <a:t> such that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TW" dirty="0"/>
              </a:p>
              <a:p>
                <a:r>
                  <a:rPr lang="en-TW" dirty="0"/>
                  <a:t>Regarded as an autoencoder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groupCh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groupCh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TW" dirty="0"/>
              </a:p>
              <a:p>
                <a:r>
                  <a:rPr lang="en-TW" dirty="0"/>
                  <a:t>If we can find such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TW" dirty="0"/>
                  <a:t>s, then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TW" dirty="0"/>
              </a:p>
              <a:p>
                <a:r>
                  <a:rPr lang="en-TW" dirty="0"/>
                  <a:t>So we know how to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TW" dirty="0"/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4373BD2-D3BC-D546-85BC-846541D4CE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48200" y="274638"/>
                <a:ext cx="4038600" cy="4732535"/>
              </a:xfrm>
              <a:blipFill>
                <a:blip r:embed="rId3"/>
                <a:stretch>
                  <a:fillRect l="-2830" t="-133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23A96-ED0A-2E49-90F5-7AB8AFA1B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0D051-7F8E-D843-AC7A-203D65D8B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C293695-51F4-B44C-BC0C-3C86270C016C}"/>
                  </a:ext>
                </a:extLst>
              </p:cNvPr>
              <p:cNvSpPr/>
              <p:nvPr/>
            </p:nvSpPr>
            <p:spPr>
              <a:xfrm>
                <a:off x="3014066" y="5148147"/>
                <a:ext cx="5673797" cy="1712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Prediction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TW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C293695-51F4-B44C-BC0C-3C86270C01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066" y="5148147"/>
                <a:ext cx="5673797" cy="1712264"/>
              </a:xfrm>
              <a:prstGeom prst="rect">
                <a:avLst/>
              </a:prstGeom>
              <a:blipFill>
                <a:blip r:embed="rId4"/>
                <a:stretch>
                  <a:fillRect l="-2013" t="-370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40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99F3B0-D99D-7D4F-8FCE-F55BCD8C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TW" dirty="0"/>
              <a:t>Associated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A91BE3A5-0CD2-5E48-BB0D-C34901DF9A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600" dirty="0"/>
                  <a:t>Prediction function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TW" dirty="0"/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A91BE3A5-0CD2-5E48-BB0D-C34901DF9A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6" t="-224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23A96-ED0A-2E49-90F5-7AB8AFA1B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0D051-7F8E-D843-AC7A-203D65D8B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E27C74D0-4623-B347-A6D5-912CB0A2B604}"/>
              </a:ext>
            </a:extLst>
          </p:cNvPr>
          <p:cNvSpPr/>
          <p:nvPr/>
        </p:nvSpPr>
        <p:spPr>
          <a:xfrm rot="16200000">
            <a:off x="4939989" y="2748774"/>
            <a:ext cx="334537" cy="13604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63F0F6-9C47-4E47-A472-0186DCDE9259}"/>
              </a:ext>
            </a:extLst>
          </p:cNvPr>
          <p:cNvSpPr txBox="1"/>
          <p:nvPr/>
        </p:nvSpPr>
        <p:spPr>
          <a:xfrm>
            <a:off x="4337825" y="3480529"/>
            <a:ext cx="2335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TW" sz="2400" dirty="0"/>
              <a:t>orward function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3AFC70E6-F3F2-9540-98EF-C3FF93965AFA}"/>
              </a:ext>
            </a:extLst>
          </p:cNvPr>
          <p:cNvSpPr/>
          <p:nvPr/>
        </p:nvSpPr>
        <p:spPr>
          <a:xfrm rot="16200000">
            <a:off x="2628250" y="2704868"/>
            <a:ext cx="334537" cy="1769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FD017-605C-A04A-9DB3-39D51D8F285E}"/>
              </a:ext>
            </a:extLst>
          </p:cNvPr>
          <p:cNvSpPr txBox="1"/>
          <p:nvPr/>
        </p:nvSpPr>
        <p:spPr>
          <a:xfrm>
            <a:off x="1281925" y="3708809"/>
            <a:ext cx="2506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back</a:t>
            </a:r>
            <a:r>
              <a:rPr lang="en-TW" sz="2400" dirty="0"/>
              <a:t>ward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C41879-82B1-694C-A1D1-EC204C7F4582}"/>
              </a:ext>
            </a:extLst>
          </p:cNvPr>
          <p:cNvSpPr txBox="1"/>
          <p:nvPr/>
        </p:nvSpPr>
        <p:spPr>
          <a:xfrm>
            <a:off x="3170724" y="4389473"/>
            <a:ext cx="2052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last bridge</a:t>
            </a:r>
            <a:r>
              <a:rPr lang="en-TW" sz="2400" dirty="0"/>
              <a:t> function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27B8539-01F5-2747-B32B-6B120BAE5EE6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048334" y="3261730"/>
            <a:ext cx="148783" cy="1127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693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40E9-BB12-7145-ADB7-DE0A09E80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TW" dirty="0"/>
              <a:t>Review: 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58118-34B8-9D4F-A8D4-C6CF94B3C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A method to efficiently compute the gradient of the loss with respect to the parameters</a:t>
            </a:r>
          </a:p>
          <a:p>
            <a:pPr lvl="1"/>
            <a:r>
              <a:rPr lang="en-TW" dirty="0"/>
              <a:t>Chain rule</a:t>
            </a:r>
          </a:p>
          <a:p>
            <a:pPr lvl="1"/>
            <a:r>
              <a:rPr lang="en-TW" dirty="0"/>
              <a:t>Layer-wise update</a:t>
            </a:r>
          </a:p>
          <a:p>
            <a:pPr marL="0" indent="0">
              <a:buNone/>
            </a:pPr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F4640-680D-EB4B-B888-9D351A4B2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1FE81-897A-7444-B0CF-D404CF0FD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5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6FBDD-C85F-FF4A-AF73-689E235B8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Effective and affiliated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A07674-4A06-9547-950F-0E5717FBDD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95800" y="1600200"/>
                <a:ext cx="41910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TW" dirty="0"/>
                  <a:t>During training, the model learns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TW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TW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TW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TW" dirty="0"/>
                  <a:t>s</a:t>
                </a:r>
              </a:p>
              <a:p>
                <a:r>
                  <a:rPr lang="en-TW" dirty="0"/>
                  <a:t>At prediction, only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TW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TW" dirty="0"/>
                  <a:t>s and last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TW" dirty="0"/>
                  <a:t> are used</a:t>
                </a:r>
              </a:p>
              <a:p>
                <a:r>
                  <a:rPr lang="en-TW" dirty="0"/>
                  <a:t>We 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TW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TW" dirty="0"/>
                  <a:t>s and last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TW" dirty="0"/>
                  <a:t> effective parameters</a:t>
                </a:r>
              </a:p>
              <a:p>
                <a:r>
                  <a:rPr lang="en-TW" dirty="0"/>
                  <a:t>The others are affiliated parameters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A07674-4A06-9547-950F-0E5717FBDD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95800" y="1600200"/>
                <a:ext cx="4191000" cy="4525963"/>
              </a:xfrm>
              <a:blipFill>
                <a:blip r:embed="rId2"/>
                <a:stretch>
                  <a:fillRect l="-3030" t="-2801" r="-3636" b="-280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5BC0C-7DA1-CC4E-985D-AAA63B2A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DF9EE-64E4-7B4B-8086-73268394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903A45EC-CAC0-8F43-8BC3-6B0AF6449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5" y="1714500"/>
            <a:ext cx="4361585" cy="400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1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7B90F-110C-3546-9A35-277C8C3B5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561860" cy="1143000"/>
          </a:xfrm>
        </p:spPr>
        <p:txBody>
          <a:bodyPr>
            <a:normAutofit fontScale="90000"/>
          </a:bodyPr>
          <a:lstStyle/>
          <a:p>
            <a:r>
              <a:rPr lang="en-TW" dirty="0"/>
              <a:t>Associated learning and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F67F7D48-D198-A647-AD74-2DC2AE0FDAD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12598602"/>
                  </p:ext>
                </p:extLst>
              </p:nvPr>
            </p:nvGraphicFramePr>
            <p:xfrm>
              <a:off x="164235" y="2887462"/>
              <a:ext cx="8833896" cy="21838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0064">
                      <a:extLst>
                        <a:ext uri="{9D8B030D-6E8A-4147-A177-3AD203B41FA5}">
                          <a16:colId xmlns:a16="http://schemas.microsoft.com/office/drawing/2014/main" val="907952048"/>
                        </a:ext>
                      </a:extLst>
                    </a:gridCol>
                    <a:gridCol w="1333972">
                      <a:extLst>
                        <a:ext uri="{9D8B030D-6E8A-4147-A177-3AD203B41FA5}">
                          <a16:colId xmlns:a16="http://schemas.microsoft.com/office/drawing/2014/main" val="79902480"/>
                        </a:ext>
                      </a:extLst>
                    </a:gridCol>
                    <a:gridCol w="1333972">
                      <a:extLst>
                        <a:ext uri="{9D8B030D-6E8A-4147-A177-3AD203B41FA5}">
                          <a16:colId xmlns:a16="http://schemas.microsoft.com/office/drawing/2014/main" val="1238769881"/>
                        </a:ext>
                      </a:extLst>
                    </a:gridCol>
                    <a:gridCol w="1333972">
                      <a:extLst>
                        <a:ext uri="{9D8B030D-6E8A-4147-A177-3AD203B41FA5}">
                          <a16:colId xmlns:a16="http://schemas.microsoft.com/office/drawing/2014/main" val="477896670"/>
                        </a:ext>
                      </a:extLst>
                    </a:gridCol>
                    <a:gridCol w="1333972">
                      <a:extLst>
                        <a:ext uri="{9D8B030D-6E8A-4147-A177-3AD203B41FA5}">
                          <a16:colId xmlns:a16="http://schemas.microsoft.com/office/drawing/2014/main" val="3455267928"/>
                        </a:ext>
                      </a:extLst>
                    </a:gridCol>
                    <a:gridCol w="1333972">
                      <a:extLst>
                        <a:ext uri="{9D8B030D-6E8A-4147-A177-3AD203B41FA5}">
                          <a16:colId xmlns:a16="http://schemas.microsoft.com/office/drawing/2014/main" val="3412044423"/>
                        </a:ext>
                      </a:extLst>
                    </a:gridCol>
                    <a:gridCol w="1333972">
                      <a:extLst>
                        <a:ext uri="{9D8B030D-6E8A-4147-A177-3AD203B41FA5}">
                          <a16:colId xmlns:a16="http://schemas.microsoft.com/office/drawing/2014/main" val="133258573"/>
                        </a:ext>
                      </a:extLst>
                    </a:gridCol>
                  </a:tblGrid>
                  <a:tr h="272988"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  <m: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  <m: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=4</m:t>
                                </m:r>
                              </m:oMath>
                            </m:oMathPara>
                          </a14:m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  <m: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=5</m:t>
                                </m:r>
                              </m:oMath>
                            </m:oMathPara>
                          </a14:m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  <m: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=6</m:t>
                                </m:r>
                              </m:oMath>
                            </m:oMathPara>
                          </a14:m>
                          <a:endParaRPr lang="en-TW" sz="12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365695"/>
                      </a:ext>
                    </a:extLst>
                  </a:tr>
                  <a:tr h="27298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br>
                            <a:rPr lang="en-US" sz="1200" b="0" dirty="0"/>
                          </a:br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0617565"/>
                      </a:ext>
                    </a:extLst>
                  </a:tr>
                  <a:tr h="27298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TW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7690957"/>
                      </a:ext>
                    </a:extLst>
                  </a:tr>
                  <a:tr h="27298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kumimoji="0" lang="en-US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kumimoji="0" lang="en-US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kumimoji="0" lang="en-US" sz="12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0" lang="en-US" sz="12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3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kumimoji="0" lang="en-US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kumimoji="0" lang="en-US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kumimoji="0" lang="en-US" sz="12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0" lang="en-US" sz="12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3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kumimoji="0" lang="en-TW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4229288"/>
                      </a:ext>
                    </a:extLst>
                  </a:tr>
                  <a:tr h="27298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kumimoji="0" lang="en-US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kumimoji="0" lang="en-US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kumimoji="0" lang="en-US" sz="12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0" lang="en-US" sz="12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4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kumimoji="0" lang="en-US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kumimoji="0" lang="en-US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kumimoji="0" lang="en-US" sz="12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0" lang="en-US" sz="12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4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kumimoji="0" lang="en-TW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200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2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7353881"/>
                      </a:ext>
                    </a:extLst>
                  </a:tr>
                  <a:tr h="27298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kumimoji="0" lang="en-US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kumimoji="0" lang="en-US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kumimoji="0" lang="en-US" sz="12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0" lang="en-US" sz="12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5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kumimoji="0" lang="en-US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kumimoji="0" lang="en-US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kumimoji="0" lang="en-US" sz="12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0" lang="en-US" sz="12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5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kumimoji="0" lang="en-TW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2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235548"/>
                      </a:ext>
                    </a:extLst>
                  </a:tr>
                  <a:tr h="27298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kumimoji="0" lang="en-US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kumimoji="0" lang="en-US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kumimoji="0" lang="en-US" sz="12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0" lang="en-US" sz="12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5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kumimoji="0" lang="en-US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kumimoji="0" lang="en-US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kumimoji="0" lang="en-US" sz="12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0" lang="en-US" sz="12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5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kumimoji="0" lang="en-TW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2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30162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F67F7D48-D198-A647-AD74-2DC2AE0FDAD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12598602"/>
                  </p:ext>
                </p:extLst>
              </p:nvPr>
            </p:nvGraphicFramePr>
            <p:xfrm>
              <a:off x="164235" y="2887462"/>
              <a:ext cx="8833896" cy="21838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0064">
                      <a:extLst>
                        <a:ext uri="{9D8B030D-6E8A-4147-A177-3AD203B41FA5}">
                          <a16:colId xmlns:a16="http://schemas.microsoft.com/office/drawing/2014/main" val="907952048"/>
                        </a:ext>
                      </a:extLst>
                    </a:gridCol>
                    <a:gridCol w="1333972">
                      <a:extLst>
                        <a:ext uri="{9D8B030D-6E8A-4147-A177-3AD203B41FA5}">
                          <a16:colId xmlns:a16="http://schemas.microsoft.com/office/drawing/2014/main" val="79902480"/>
                        </a:ext>
                      </a:extLst>
                    </a:gridCol>
                    <a:gridCol w="1333972">
                      <a:extLst>
                        <a:ext uri="{9D8B030D-6E8A-4147-A177-3AD203B41FA5}">
                          <a16:colId xmlns:a16="http://schemas.microsoft.com/office/drawing/2014/main" val="1238769881"/>
                        </a:ext>
                      </a:extLst>
                    </a:gridCol>
                    <a:gridCol w="1333972">
                      <a:extLst>
                        <a:ext uri="{9D8B030D-6E8A-4147-A177-3AD203B41FA5}">
                          <a16:colId xmlns:a16="http://schemas.microsoft.com/office/drawing/2014/main" val="477896670"/>
                        </a:ext>
                      </a:extLst>
                    </a:gridCol>
                    <a:gridCol w="1333972">
                      <a:extLst>
                        <a:ext uri="{9D8B030D-6E8A-4147-A177-3AD203B41FA5}">
                          <a16:colId xmlns:a16="http://schemas.microsoft.com/office/drawing/2014/main" val="3455267928"/>
                        </a:ext>
                      </a:extLst>
                    </a:gridCol>
                    <a:gridCol w="1333972">
                      <a:extLst>
                        <a:ext uri="{9D8B030D-6E8A-4147-A177-3AD203B41FA5}">
                          <a16:colId xmlns:a16="http://schemas.microsoft.com/office/drawing/2014/main" val="3412044423"/>
                        </a:ext>
                      </a:extLst>
                    </a:gridCol>
                    <a:gridCol w="1333972">
                      <a:extLst>
                        <a:ext uri="{9D8B030D-6E8A-4147-A177-3AD203B41FA5}">
                          <a16:colId xmlns:a16="http://schemas.microsoft.com/office/drawing/2014/main" val="13325857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61321" t="-4545" r="-498113" b="-6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162857" t="-4545" r="-402857" b="-6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262857" t="-4545" r="-302857" b="-6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362857" t="-4545" r="-202857" b="-6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458491" t="-4545" r="-100943" b="-6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563810" t="-4545" r="-1905" b="-69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3365695"/>
                      </a:ext>
                    </a:extLst>
                  </a:tr>
                  <a:tr h="318580"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t="-92000" r="-975385" b="-5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61321" t="-92000" r="-498113" b="-5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162857" t="-92000" r="-402857" b="-5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262857" t="-92000" r="-302857" b="-5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0617565"/>
                      </a:ext>
                    </a:extLst>
                  </a:tr>
                  <a:tr h="318580"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t="-192000" r="-975385" b="-4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162857" t="-192000" r="-402857" b="-4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262857" t="-192000" r="-302857" b="-4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362857" t="-192000" r="-202857" b="-4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7690957"/>
                      </a:ext>
                    </a:extLst>
                  </a:tr>
                  <a:tr h="318580"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t="-292000" r="-975385" b="-3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262857" t="-292000" r="-302857" b="-3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362857" t="-292000" r="-202857" b="-3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458491" t="-292000" r="-100943" b="-3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4229288"/>
                      </a:ext>
                    </a:extLst>
                  </a:tr>
                  <a:tr h="318580"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t="-376923" r="-975385" b="-1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200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362857" t="-376923" r="-202857" b="-1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458491" t="-376923" r="-100943" b="-1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563810" t="-376923" r="-1905" b="-19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7353881"/>
                      </a:ext>
                    </a:extLst>
                  </a:tr>
                  <a:tr h="317691"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t="-496000" r="-975385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458491" t="-496000" r="-100943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563810" t="-496000" r="-1905" b="-1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5235548"/>
                      </a:ext>
                    </a:extLst>
                  </a:tr>
                  <a:tr h="317500"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t="-596000" r="-97538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TW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563810" t="-596000" r="-1905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30162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540BE-DF1D-6948-9FC6-C20C2708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1FD57-3BB3-B841-B813-A59196DAA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FCB1D55F-3257-3945-AC7A-8C7D05B42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744" y="136525"/>
            <a:ext cx="2892387" cy="265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76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4F67E-D874-E841-80D5-C84821494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Experimental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1471B-2FD1-0343-8BF9-CBA92E9B6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TW" dirty="0"/>
              <a:t>Dataset</a:t>
            </a:r>
          </a:p>
          <a:p>
            <a:pPr lvl="1"/>
            <a:r>
              <a:rPr lang="en-TW" dirty="0"/>
              <a:t>MNIST</a:t>
            </a:r>
          </a:p>
          <a:p>
            <a:pPr lvl="1"/>
            <a:r>
              <a:rPr lang="en-TW" dirty="0"/>
              <a:t>CIFAR-10</a:t>
            </a:r>
          </a:p>
          <a:p>
            <a:pPr lvl="1"/>
            <a:r>
              <a:rPr lang="en-TW" dirty="0"/>
              <a:t>CIFAR-100</a:t>
            </a:r>
          </a:p>
          <a:p>
            <a:r>
              <a:rPr lang="en-TW" dirty="0"/>
              <a:t>NN structure</a:t>
            </a:r>
          </a:p>
          <a:p>
            <a:pPr lvl="1"/>
            <a:r>
              <a:rPr lang="en-TW" dirty="0"/>
              <a:t>MLP</a:t>
            </a:r>
          </a:p>
          <a:p>
            <a:pPr lvl="1"/>
            <a:r>
              <a:rPr lang="en-TW" dirty="0"/>
              <a:t>Vanilla CNN</a:t>
            </a:r>
          </a:p>
          <a:p>
            <a:pPr lvl="1"/>
            <a:r>
              <a:rPr lang="en-TW" dirty="0"/>
              <a:t>VGG Net</a:t>
            </a:r>
          </a:p>
          <a:p>
            <a:pPr lvl="1"/>
            <a:r>
              <a:rPr lang="en-TW" dirty="0"/>
              <a:t>ResNet-20</a:t>
            </a:r>
          </a:p>
          <a:p>
            <a:pPr lvl="1"/>
            <a:r>
              <a:rPr lang="en-TW" dirty="0"/>
              <a:t>ResNet-32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F9566-1637-1F40-A3C9-C5B2FC943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52609-2F91-164B-887B-1F9C17D1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2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C9877-E9C5-F945-BA1A-5F388491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Experimental results on MNIST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E515F-C34D-6442-B729-51FB2396E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14FD0-2B49-4A49-ADA5-25B0CB2D9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875211-7E35-E840-A510-6DAAD1F5E6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2432959"/>
                  </p:ext>
                </p:extLst>
              </p:nvPr>
            </p:nvGraphicFramePr>
            <p:xfrm>
              <a:off x="1524000" y="164687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549914337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78057654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681351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TW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BP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18989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MLP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98.5±0.0%</m:t>
                                </m:r>
                              </m:oMath>
                            </m:oMathPara>
                          </a14:m>
                          <a:endParaRPr lang="en-TW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𝟗𝟖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TW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7953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Vanilla CNN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99.4±0.0%</m:t>
                                </m:r>
                              </m:oMath>
                            </m:oMathPara>
                          </a14:m>
                          <a:endParaRPr lang="en-TW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𝟗𝟗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TW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8940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875211-7E35-E840-A510-6DAAD1F5E6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2432959"/>
                  </p:ext>
                </p:extLst>
              </p:nvPr>
            </p:nvGraphicFramePr>
            <p:xfrm>
              <a:off x="1524000" y="164687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549914337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78057654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681351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TW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BP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18989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MLP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100625" t="-110345" r="-101875" b="-1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200625" t="-110345" r="-1875" b="-1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7953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Vanilla CNN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100625" t="-203333" r="-10187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200625" t="-203333" r="-1875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89409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169F77-B13E-E84A-8CEB-3FDA7E6AE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88626"/>
            <a:ext cx="8229600" cy="3137537"/>
          </a:xfrm>
        </p:spPr>
        <p:txBody>
          <a:bodyPr>
            <a:normAutofit fontScale="77500" lnSpcReduction="20000"/>
          </a:bodyPr>
          <a:lstStyle/>
          <a:p>
            <a:r>
              <a:rPr lang="en-TW" dirty="0"/>
              <a:t>MLP: 5 hidden layers</a:t>
            </a:r>
          </a:p>
          <a:p>
            <a:pPr lvl="1"/>
            <a:r>
              <a:rPr lang="en-TW" dirty="0"/>
              <a:t>1024 x 1024 x 5120 x 1024 x 1024</a:t>
            </a:r>
          </a:p>
          <a:p>
            <a:r>
              <a:rPr lang="en-TW" dirty="0"/>
              <a:t>Vanilla CNN: 13 hidden layers</a:t>
            </a:r>
          </a:p>
          <a:p>
            <a:pPr lvl="1"/>
            <a:r>
              <a:rPr lang="en-TW" dirty="0"/>
              <a:t>First four layers: (3 x 3 x 32) kernels</a:t>
            </a:r>
          </a:p>
          <a:p>
            <a:pPr lvl="1"/>
            <a:r>
              <a:rPr lang="en-TW" dirty="0"/>
              <a:t>Next four layers: (3 x 3 x 64) kernels</a:t>
            </a:r>
          </a:p>
          <a:p>
            <a:pPr lvl="1"/>
            <a:r>
              <a:rPr lang="en-TW" dirty="0"/>
              <a:t>Last five layers: fully connected 1280 x 256 x 256 x 256 x 256</a:t>
            </a:r>
          </a:p>
          <a:p>
            <a:r>
              <a:rPr lang="en-TW" dirty="0"/>
              <a:t>We didn’t try more complex networks, as MLP and Vanilla CNN are extremely good</a:t>
            </a:r>
          </a:p>
        </p:txBody>
      </p:sp>
    </p:spTree>
    <p:extLst>
      <p:ext uri="{BB962C8B-B14F-4D97-AF65-F5344CB8AC3E}">
        <p14:creationId xmlns:p14="http://schemas.microsoft.com/office/powerpoint/2010/main" val="207329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C9877-E9C5-F945-BA1A-5F388491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Experimental results on CIFAR-10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E515F-C34D-6442-B729-51FB2396E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14FD0-2B49-4A49-ADA5-25B0CB2D9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875211-7E35-E840-A510-6DAAD1F5E6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3422779"/>
                  </p:ext>
                </p:extLst>
              </p:nvPr>
            </p:nvGraphicFramePr>
            <p:xfrm>
              <a:off x="1524000" y="1646872"/>
              <a:ext cx="609600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549914337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78057654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681351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TW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BP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18989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MLP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60.6±0.3%</m:t>
                                </m:r>
                              </m:oMath>
                            </m:oMathPara>
                          </a14:m>
                          <a:endParaRPr lang="en-TW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𝟔𝟐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TW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7953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Vanilla CNN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85.2±0.4%</m:t>
                                </m:r>
                              </m:oMath>
                            </m:oMathPara>
                          </a14:m>
                          <a:endParaRPr lang="en-TW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𝟖𝟓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±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TW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89409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ResNet-20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𝟗𝟏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TW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89.1±0.5%</m:t>
                                </m:r>
                              </m:oMath>
                            </m:oMathPara>
                          </a14:m>
                          <a:endParaRPr lang="en-TW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84983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ResNet-32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𝟗𝟐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TW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88.7±0.4%</m:t>
                                </m:r>
                              </m:oMath>
                            </m:oMathPara>
                          </a14:m>
                          <a:endParaRPr lang="en-TW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7403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VGG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92.3±0.2%</m:t>
                                </m:r>
                              </m:oMath>
                            </m:oMathPara>
                          </a14:m>
                          <a:endParaRPr lang="en-TW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𝟗𝟐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TW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99619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875211-7E35-E840-A510-6DAAD1F5E6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3422779"/>
                  </p:ext>
                </p:extLst>
              </p:nvPr>
            </p:nvGraphicFramePr>
            <p:xfrm>
              <a:off x="1524000" y="1646872"/>
              <a:ext cx="609600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549914337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78057654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681351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TW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BP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18989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MLP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100625" t="-103333" r="-101875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200625" t="-103333" r="-1875" b="-4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7953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Vanilla CNN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100625" t="-210345" r="-101875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200625" t="-210345" r="-1875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89409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ResNet-20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100625" t="-310345" r="-101875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200625" t="-310345" r="-1875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84983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ResNet-32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100625" t="-396667" r="-101875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200625" t="-396667" r="-1875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7403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VGG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100625" t="-513793" r="-101875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200625" t="-513793" r="-1875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99619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55582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C9877-E9C5-F945-BA1A-5F388491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Experimental results on CIFAR-100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E515F-C34D-6442-B729-51FB2396E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14FD0-2B49-4A49-ADA5-25B0CB2D9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875211-7E35-E840-A510-6DAAD1F5E6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0252476"/>
                  </p:ext>
                </p:extLst>
              </p:nvPr>
            </p:nvGraphicFramePr>
            <p:xfrm>
              <a:off x="1524000" y="1646872"/>
              <a:ext cx="609600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549914337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78057654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681351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TW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BP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18989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MLP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26.5±0.4%</m:t>
                                </m:r>
                              </m:oMath>
                            </m:oMathPara>
                          </a14:m>
                          <a:endParaRPr lang="en-TW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𝟐𝟗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TW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7953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Vanilla CNN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51.1±0.2%</m:t>
                                </m:r>
                              </m:oMath>
                            </m:oMathPara>
                          </a14:m>
                          <a:endParaRPr lang="en-TW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±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TW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89409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ResNet-20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𝟔𝟑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TW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61.0±0.6%</m:t>
                                </m:r>
                              </m:oMath>
                            </m:oMathPara>
                          </a14:m>
                          <a:endParaRPr lang="en-TW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84983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ResNet-32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𝟔𝟑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TW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59.0±1.6%</m:t>
                                </m:r>
                              </m:oMath>
                            </m:oMathPara>
                          </a14:m>
                          <a:endParaRPr lang="en-TW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7403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VGG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65.8±0.3%</m:t>
                                </m:r>
                              </m:oMath>
                            </m:oMathPara>
                          </a14:m>
                          <a:endParaRPr lang="en-TW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𝟔𝟕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TW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99619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875211-7E35-E840-A510-6DAAD1F5E6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0252476"/>
                  </p:ext>
                </p:extLst>
              </p:nvPr>
            </p:nvGraphicFramePr>
            <p:xfrm>
              <a:off x="1524000" y="1646872"/>
              <a:ext cx="609600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549914337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78057654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681351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TW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BP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18989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MLP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100625" t="-103333" r="-101875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200625" t="-103333" r="-1875" b="-4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7953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Vanilla CNN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100625" t="-210345" r="-101875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200625" t="-210345" r="-1875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89409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ResNet-20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100625" t="-310345" r="-101875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200625" t="-310345" r="-1875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84983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ResNet-32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100625" t="-396667" r="-101875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200625" t="-396667" r="-1875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7403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VGG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100625" t="-513793" r="-101875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200625" t="-513793" r="-1875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99619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23731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43D79-5EE0-3246-AB3A-236726091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TW" dirty="0"/>
              <a:t>Associated loss at different layers on MNIST after 200 epochs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7CFA0FC-D01F-E140-B9DE-2863FE8B144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837503"/>
                  </p:ext>
                </p:extLst>
              </p:nvPr>
            </p:nvGraphicFramePr>
            <p:xfrm>
              <a:off x="4325214" y="2057400"/>
              <a:ext cx="4361587" cy="28188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1986">
                      <a:extLst>
                        <a:ext uri="{9D8B030D-6E8A-4147-A177-3AD203B41FA5}">
                          <a16:colId xmlns:a16="http://schemas.microsoft.com/office/drawing/2014/main" val="3623737973"/>
                        </a:ext>
                      </a:extLst>
                    </a:gridCol>
                    <a:gridCol w="1049867">
                      <a:extLst>
                        <a:ext uri="{9D8B030D-6E8A-4147-A177-3AD203B41FA5}">
                          <a16:colId xmlns:a16="http://schemas.microsoft.com/office/drawing/2014/main" val="3414118144"/>
                        </a:ext>
                      </a:extLst>
                    </a:gridCol>
                    <a:gridCol w="1049867">
                      <a:extLst>
                        <a:ext uri="{9D8B030D-6E8A-4147-A177-3AD203B41FA5}">
                          <a16:colId xmlns:a16="http://schemas.microsoft.com/office/drawing/2014/main" val="500928516"/>
                        </a:ext>
                      </a:extLst>
                    </a:gridCol>
                    <a:gridCol w="1049867">
                      <a:extLst>
                        <a:ext uri="{9D8B030D-6E8A-4147-A177-3AD203B41FA5}">
                          <a16:colId xmlns:a16="http://schemas.microsoft.com/office/drawing/2014/main" val="33093922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Number of component layers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1 layer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2 layers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3 layers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0267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TW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1.2488×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TW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1.5469×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TW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1.2219×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TW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2634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TW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3.5818×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TW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3.8033×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TW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96778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TW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6.7192×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TW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96552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7CFA0FC-D01F-E140-B9DE-2863FE8B144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837503"/>
                  </p:ext>
                </p:extLst>
              </p:nvPr>
            </p:nvGraphicFramePr>
            <p:xfrm>
              <a:off x="4325214" y="2057400"/>
              <a:ext cx="4361587" cy="28188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1986">
                      <a:extLst>
                        <a:ext uri="{9D8B030D-6E8A-4147-A177-3AD203B41FA5}">
                          <a16:colId xmlns:a16="http://schemas.microsoft.com/office/drawing/2014/main" val="3623737973"/>
                        </a:ext>
                      </a:extLst>
                    </a:gridCol>
                    <a:gridCol w="1049867">
                      <a:extLst>
                        <a:ext uri="{9D8B030D-6E8A-4147-A177-3AD203B41FA5}">
                          <a16:colId xmlns:a16="http://schemas.microsoft.com/office/drawing/2014/main" val="3414118144"/>
                        </a:ext>
                      </a:extLst>
                    </a:gridCol>
                    <a:gridCol w="1049867">
                      <a:extLst>
                        <a:ext uri="{9D8B030D-6E8A-4147-A177-3AD203B41FA5}">
                          <a16:colId xmlns:a16="http://schemas.microsoft.com/office/drawing/2014/main" val="500928516"/>
                        </a:ext>
                      </a:extLst>
                    </a:gridCol>
                    <a:gridCol w="1049867">
                      <a:extLst>
                        <a:ext uri="{9D8B030D-6E8A-4147-A177-3AD203B41FA5}">
                          <a16:colId xmlns:a16="http://schemas.microsoft.com/office/drawing/2014/main" val="330939225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Number of component layers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1 layer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2 layers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3 layers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0267286"/>
                      </a:ext>
                    </a:extLst>
                  </a:tr>
                  <a:tr h="636842"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1042" t="-150000" r="-261458" b="-2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116867" t="-150000" r="-202410" b="-2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216867" t="-150000" r="-102410" b="-2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316867" t="-150000" r="-2410" b="-2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4263481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1042" t="-250000" r="-261458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216867" t="-250000" r="-102410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316867" t="-250000" r="-2410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9677837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1042" t="-350000" r="-261458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TW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316867" t="-350000" r="-2410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96552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A064C-0F35-5C40-9BB3-DBC0B6499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4C55D-756D-CD42-BF54-B749B160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4AF8A620-BF7F-CB49-8BC4-3C6190325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5" y="2006600"/>
            <a:ext cx="4082185" cy="3744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C7F499-59D5-7945-BE9E-CA3C3B7723F8}"/>
                  </a:ext>
                </a:extLst>
              </p:cNvPr>
              <p:cNvSpPr txBox="1"/>
              <p:nvPr/>
            </p:nvSpPr>
            <p:spPr>
              <a:xfrm>
                <a:off x="4330700" y="5143500"/>
                <a:ext cx="4356100" cy="646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TW" dirty="0"/>
                  <a:t>Difference between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TW" dirty="0"/>
                  <a:t> indeed becomes smaller in the “higher” layer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C7F499-59D5-7945-BE9E-CA3C3B772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700" y="5143500"/>
                <a:ext cx="4356100" cy="646587"/>
              </a:xfrm>
              <a:prstGeom prst="rect">
                <a:avLst/>
              </a:prstGeom>
              <a:blipFill>
                <a:blip r:embed="rId4"/>
                <a:stretch>
                  <a:fillRect l="-1163" t="-5769" b="-1153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814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EB858-29F3-DC4D-8801-2714312C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TW" dirty="0"/>
              <a:t>Number of layers vs training/test accuracies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A69267A-19F9-4A4F-916E-FF8BE559BB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4757587"/>
              </p:ext>
            </p:extLst>
          </p:nvPr>
        </p:nvGraphicFramePr>
        <p:xfrm>
          <a:off x="457200" y="1600200"/>
          <a:ext cx="82296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410812131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64050217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16354943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68208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Number of component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2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3 layers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467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Training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783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Test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0.9849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0.9860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0.9871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022096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2E2E2-263C-9042-9048-FB112AC80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554D8-D408-C341-8921-2E23FA057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5A88B3-7031-544D-BAE4-B1BFAF865C26}"/>
              </a:ext>
            </a:extLst>
          </p:cNvPr>
          <p:cNvSpPr txBox="1"/>
          <p:nvPr/>
        </p:nvSpPr>
        <p:spPr>
          <a:xfrm>
            <a:off x="457200" y="351790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Increasing layers increases test accuracies</a:t>
            </a:r>
            <a:endParaRPr lang="en-TW" sz="3200" dirty="0"/>
          </a:p>
        </p:txBody>
      </p:sp>
    </p:spTree>
    <p:extLst>
      <p:ext uri="{BB962C8B-B14F-4D97-AF65-F5344CB8AC3E}">
        <p14:creationId xmlns:p14="http://schemas.microsoft.com/office/powerpoint/2010/main" val="3384943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5385-8DC7-DA42-9389-89323FFA1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38"/>
            <a:ext cx="8229600" cy="876300"/>
          </a:xfrm>
        </p:spPr>
        <p:txBody>
          <a:bodyPr>
            <a:noAutofit/>
          </a:bodyPr>
          <a:lstStyle/>
          <a:p>
            <a:r>
              <a:rPr lang="en-TW" sz="3600" dirty="0"/>
              <a:t>t-SNE visualization of MLP on CIFAR-10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B5B16-7282-2C40-81E6-E5B68C6BF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52501"/>
            <a:ext cx="8229600" cy="876300"/>
          </a:xfrm>
        </p:spPr>
        <p:txBody>
          <a:bodyPr>
            <a:normAutofit fontScale="92500" lnSpcReduction="20000"/>
          </a:bodyPr>
          <a:lstStyle/>
          <a:p>
            <a:r>
              <a:rPr lang="en-TW" dirty="0"/>
              <a:t>Raw data, 2nd layer, 4th layer, and output layer when training by BP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CB7D3-D54A-9440-970B-5999E1993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801EE0-334C-D14F-988E-6B91E7861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A9A275-8304-264D-A020-76EBB07FC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1" y="1897064"/>
            <a:ext cx="6384413" cy="15984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6CA9A0-8714-CB49-B747-5FAC79B2548B}"/>
              </a:ext>
            </a:extLst>
          </p:cNvPr>
          <p:cNvSpPr txBox="1">
            <a:spLocks/>
          </p:cNvSpPr>
          <p:nvPr/>
        </p:nvSpPr>
        <p:spPr>
          <a:xfrm>
            <a:off x="457200" y="3820401"/>
            <a:ext cx="8229600" cy="8763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W" dirty="0"/>
              <a:t>Raw data, 2nd layer, 4th layer, and output layer when training by 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A6095C-7CC7-994B-A013-F5E29E666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1" y="4689225"/>
            <a:ext cx="6412025" cy="15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48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5385-8DC7-DA42-9389-89323FFA1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38"/>
            <a:ext cx="8229600" cy="876300"/>
          </a:xfrm>
        </p:spPr>
        <p:txBody>
          <a:bodyPr>
            <a:noAutofit/>
          </a:bodyPr>
          <a:lstStyle/>
          <a:p>
            <a:r>
              <a:rPr lang="en-TW" sz="3600" dirty="0"/>
              <a:t>t-SNE visualization of CNN on CIFAR-10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B5B16-7282-2C40-81E6-E5B68C6BF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52501"/>
            <a:ext cx="8229600" cy="876300"/>
          </a:xfrm>
        </p:spPr>
        <p:txBody>
          <a:bodyPr>
            <a:normAutofit fontScale="92500" lnSpcReduction="20000"/>
          </a:bodyPr>
          <a:lstStyle/>
          <a:p>
            <a:r>
              <a:rPr lang="en-TW" dirty="0"/>
              <a:t>Raw data, 4th layer, 8th layer, and 12th layer when training by BP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CB7D3-D54A-9440-970B-5999E1993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801EE0-334C-D14F-988E-6B91E7861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6CA9A0-8714-CB49-B747-5FAC79B2548B}"/>
              </a:ext>
            </a:extLst>
          </p:cNvPr>
          <p:cNvSpPr txBox="1">
            <a:spLocks/>
          </p:cNvSpPr>
          <p:nvPr/>
        </p:nvSpPr>
        <p:spPr>
          <a:xfrm>
            <a:off x="457200" y="3820401"/>
            <a:ext cx="8229600" cy="8763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W" dirty="0"/>
              <a:t>Raw data, 4th layer, 8th layer, and 12th layer when training by 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BA123C-F756-2A4D-879C-D7AD3BBDE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1" y="1918301"/>
            <a:ext cx="6326845" cy="158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665059-F3C1-7843-B66B-806BB0EC6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58" y="4734525"/>
            <a:ext cx="6317688" cy="15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18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2873-28E2-A54D-98B6-4D5B7D91A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Backward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B8FCD-68EB-C649-9AD7-45BE6B8DD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TW" dirty="0"/>
              <a:t>Since the parameters in a DNN are updated in a layer-wise fashion:</a:t>
            </a:r>
          </a:p>
          <a:p>
            <a:pPr lvl="1"/>
            <a:r>
              <a:rPr lang="en-US" dirty="0"/>
              <a:t>Updating the weights of one layer </a:t>
            </a:r>
            <a:r>
              <a:rPr lang="en-US" i="1" dirty="0"/>
              <a:t>locks</a:t>
            </a:r>
            <a:r>
              <a:rPr lang="en-US" dirty="0"/>
              <a:t> the weight updates in the other layers</a:t>
            </a:r>
          </a:p>
          <a:p>
            <a:r>
              <a:rPr lang="en-US" dirty="0"/>
              <a:t>Challenging to apply parallel computing or a pipeline structure to update the weights in different layers simultaneously</a:t>
            </a:r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E8169-7D4C-D644-A883-5335545A3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27D56-3803-5F40-A4E0-82EFA5F6B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4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4E08-6F84-0F4F-A5E7-D242BB131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TW" dirty="0"/>
              <a:t>Inter- and intra-distances and ratios of the two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5841FB-E2C8-8145-9691-5B7AEA6A5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69" y="1600200"/>
            <a:ext cx="8165461" cy="45259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26FC5-AEC7-6D49-B568-272AC362C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2AA610-2723-6545-BBEF-E4614C8B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0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5BA85-FBB5-3F46-A89F-BD881A17E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FE543-F494-B44F-ADBE-8547E72BC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Propose a method , AL, to decompose end-to-end backpropagation into many short gradient flows</a:t>
            </a:r>
          </a:p>
          <a:p>
            <a:r>
              <a:rPr lang="en-TW" dirty="0"/>
              <a:t>Fully pipelined the learning</a:t>
            </a:r>
          </a:p>
          <a:p>
            <a:r>
              <a:rPr lang="en-TW" dirty="0"/>
              <a:t>Experiments of multiple network structures on multiple datsets show that AL is comparable (and sometimes better) than BP</a:t>
            </a:r>
          </a:p>
          <a:p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7BC77-31D4-1447-B85E-52EEA0813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65BF3-7599-EB47-85F0-818C51696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3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51155-6038-C647-9B32-CC436CAC9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4BC29-E463-EF4F-B582-038CFF126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TW" dirty="0"/>
              <a:t>We implemented AL, but we didn’t implement a “pipelined” AL</a:t>
            </a:r>
          </a:p>
          <a:p>
            <a:pPr lvl="1"/>
            <a:r>
              <a:rPr lang="en-TW" dirty="0"/>
              <a:t>How to implement pipeline in Tensorflow or PyTorch?</a:t>
            </a:r>
          </a:p>
          <a:p>
            <a:r>
              <a:rPr lang="en-TW" dirty="0"/>
              <a:t>Most components in AL do not receive messages directly from the target, but AL performs comparable to BP.  </a:t>
            </a:r>
          </a:p>
          <a:p>
            <a:pPr lvl="1"/>
            <a:r>
              <a:rPr lang="en-TW" dirty="0"/>
              <a:t>This is a nice surprise, but we don’t know why</a:t>
            </a:r>
          </a:p>
          <a:p>
            <a:pPr lvl="1"/>
            <a:r>
              <a:rPr lang="en-TW" dirty="0"/>
              <a:t>If we know why AL works, perhaps we can design better network structure?</a:t>
            </a:r>
          </a:p>
          <a:p>
            <a:r>
              <a:rPr lang="en-TW" dirty="0"/>
              <a:t>Does AL converge? Does the loss function converge to minima?</a:t>
            </a:r>
          </a:p>
          <a:p>
            <a:r>
              <a:rPr lang="en-TW" dirty="0"/>
              <a:t>Experiments on other (larger) datasets?</a:t>
            </a:r>
          </a:p>
          <a:p>
            <a:r>
              <a:rPr lang="en-TW" dirty="0"/>
              <a:t>If you are interested in any of the above topics, please let me know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54D27-1C27-6E44-8925-530BAE2C2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C7715-91D8-A444-96B1-F8DA3BD06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2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9B9EB-7563-5F46-8345-5C9B391D2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More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A1AAE-50B8-C949-8039-D9BE929CF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Associated Learning: Decomposing End-to-End Backpropagation Based on Autoencoders and Target Propagation </a:t>
            </a:r>
          </a:p>
          <a:p>
            <a:pPr lvl="1"/>
            <a:r>
              <a:rPr lang="en-US" dirty="0"/>
              <a:t>Yu-Wei Kao (</a:t>
            </a:r>
            <a:r>
              <a:rPr lang="en-US" dirty="0" err="1"/>
              <a:t>高聿緯</a:t>
            </a:r>
            <a:r>
              <a:rPr lang="en-US" dirty="0"/>
              <a:t>), Hung-Hsuan Chen (</a:t>
            </a:r>
            <a:r>
              <a:rPr lang="en-US" dirty="0" err="1"/>
              <a:t>陳弘軒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MIT Neural Computation 33(1), 2021</a:t>
            </a:r>
          </a:p>
          <a:p>
            <a:pPr lvl="1"/>
            <a:r>
              <a:rPr lang="en-US" dirty="0">
                <a:hlinkClick r:id="rId2"/>
              </a:rPr>
              <a:t>https://arxiv.org/pdf/1906.05560.pdf</a:t>
            </a:r>
            <a:r>
              <a:rPr lang="zh-TW" altLang="en-US" dirty="0"/>
              <a:t> </a:t>
            </a:r>
            <a:endParaRPr lang="en-US" altLang="zh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4E0EA-FF1E-CB4E-B0F5-312F3CA51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0F0DBB-4B55-C04A-87AC-BF5A69FB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37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58885-CF25-CB49-AEF2-3CE6600A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6CADD-4602-FF41-A1A9-D2AF03AE7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What is backward locking?</a:t>
            </a:r>
          </a:p>
          <a:p>
            <a:r>
              <a:rPr lang="en-TW" dirty="0"/>
              <a:t>Compare pipeline and parallel computing</a:t>
            </a:r>
          </a:p>
          <a:p>
            <a:r>
              <a:rPr lang="en-TW" dirty="0"/>
              <a:t>What is the key concept of associated learning?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ADB6A-0CB4-8648-8456-AC1E5B199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DFB96D-7078-EA4F-84EC-C33AA4F7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A7123-C40C-CE42-9705-A176FD87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Time complexity of training a DNN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FF1A1A-5ACC-0C47-A996-07758C781D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Training accuracy: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number of training instances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: number of hidden layers.</a:t>
                </a:r>
              </a:p>
              <a:p>
                <a:pPr lvl="1"/>
                <a:r>
                  <a:rPr lang="en-TW" dirty="0"/>
                  <a:t>Time complexity: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d>
                  </m:oMath>
                </a14:m>
                <a:endParaRPr lang="en-TW" dirty="0"/>
              </a:p>
              <a:p>
                <a:r>
                  <a:rPr lang="en-TW" dirty="0"/>
                  <a:t>As a network becomes deeper, more training time are needed</a:t>
                </a: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FF1A1A-5ACC-0C47-A996-07758C781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68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21334-3218-DE4E-B822-AD9F4E8A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6E0DF-1D40-8542-9D94-D331F1EF6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5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5ABE-A0C8-664E-B5D7-BFF890AA0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TW" dirty="0"/>
              <a:t>Can we “parallelize” the training?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D9251-1657-9946-8AF5-459FB0A6B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TW" dirty="0"/>
              <a:t>Two types of parallelizations</a:t>
            </a:r>
          </a:p>
          <a:p>
            <a:r>
              <a:rPr lang="en-TW" dirty="0"/>
              <a:t>Type 1</a:t>
            </a:r>
          </a:p>
          <a:p>
            <a:pPr lvl="1"/>
            <a:r>
              <a:rPr lang="en-TW" dirty="0"/>
              <a:t>C</a:t>
            </a:r>
            <a:r>
              <a:rPr lang="en-US" dirty="0"/>
              <a:t>o</a:t>
            </a:r>
            <a:r>
              <a:rPr lang="en-TW" dirty="0"/>
              <a:t>mpute SGD at different cores using different subsamples</a:t>
            </a:r>
          </a:p>
          <a:p>
            <a:pPr lvl="1"/>
            <a:r>
              <a:rPr lang="en-TW" dirty="0"/>
              <a:t>Average the gradients of different cores, and apply parameter updates</a:t>
            </a:r>
          </a:p>
          <a:p>
            <a:r>
              <a:rPr lang="en-TW" dirty="0"/>
              <a:t>Type 2</a:t>
            </a:r>
          </a:p>
          <a:p>
            <a:pPr lvl="1"/>
            <a:r>
              <a:rPr lang="en-TW" dirty="0"/>
              <a:t>Update parameters of different layers simultaneously</a:t>
            </a:r>
          </a:p>
          <a:p>
            <a:pPr lvl="1"/>
            <a:r>
              <a:rPr lang="en-TW" dirty="0"/>
              <a:t>Seems more challenging</a:t>
            </a:r>
          </a:p>
          <a:p>
            <a:pPr lvl="1"/>
            <a:r>
              <a:rPr lang="en-TW" dirty="0"/>
              <a:t>We focus on this type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00181-C574-A840-9640-28B0FC58C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E78AC-1BEA-F84C-8483-9ADDFD453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2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9595B-EA6A-A44D-BE6C-558446A81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748"/>
            <a:ext cx="4918364" cy="1143000"/>
          </a:xfrm>
        </p:spPr>
        <p:txBody>
          <a:bodyPr>
            <a:normAutofit fontScale="90000"/>
          </a:bodyPr>
          <a:lstStyle/>
          <a:p>
            <a:r>
              <a:rPr lang="en-TW" dirty="0"/>
              <a:t>Naively using SGD and backpropagation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A9694-49E4-7541-B035-D71F1F53B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B7D7B1-49E7-1E4A-A7F1-24541F1FF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7C56E21A-3101-A24E-9308-A5BFA16410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6504532"/>
                  </p:ext>
                </p:extLst>
              </p:nvPr>
            </p:nvGraphicFramePr>
            <p:xfrm>
              <a:off x="341701" y="1507674"/>
              <a:ext cx="8547655" cy="1423544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962839">
                      <a:extLst>
                        <a:ext uri="{9D8B030D-6E8A-4147-A177-3AD203B41FA5}">
                          <a16:colId xmlns:a16="http://schemas.microsoft.com/office/drawing/2014/main" val="503094320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520654866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2814377168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2951929105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3478565713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584082851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3800653917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2670400210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2422164437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694799682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176605805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1307054340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319595274"/>
                        </a:ext>
                      </a:extLst>
                    </a:gridCol>
                  </a:tblGrid>
                  <a:tr h="227542">
                    <a:tc>
                      <a:txBody>
                        <a:bodyPr/>
                        <a:lstStyle/>
                        <a:p>
                          <a:endParaRPr lang="en-TW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TW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TW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smtClean="0">
                                    <a:latin typeface="Cambria Math" panose="02040503050406030204" pitchFamily="18" charset="0"/>
                                  </a:rPr>
                                  <m:t>=4</m:t>
                                </m:r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smtClean="0">
                                    <a:latin typeface="Cambria Math" panose="02040503050406030204" pitchFamily="18" charset="0"/>
                                  </a:rPr>
                                  <m:t>=5</m:t>
                                </m:r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smtClean="0">
                                    <a:latin typeface="Cambria Math" panose="02040503050406030204" pitchFamily="18" charset="0"/>
                                  </a:rPr>
                                  <m:t>=6</m:t>
                                </m:r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smtClean="0">
                                    <a:latin typeface="Cambria Math" panose="02040503050406030204" pitchFamily="18" charset="0"/>
                                  </a:rPr>
                                  <m:t>=7</m:t>
                                </m:r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smtClean="0">
                                    <a:latin typeface="Cambria Math" panose="02040503050406030204" pitchFamily="18" charset="0"/>
                                  </a:rPr>
                                  <m:t>=8</m:t>
                                </m:r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smtClean="0">
                                    <a:latin typeface="Cambria Math" panose="02040503050406030204" pitchFamily="18" charset="0"/>
                                  </a:rPr>
                                  <m:t>=9</m:t>
                                </m:r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b="0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en-TW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b="0" smtClean="0">
                                    <a:latin typeface="Cambria Math" panose="02040503050406030204" pitchFamily="18" charset="0"/>
                                  </a:rPr>
                                  <m:t>=11</m:t>
                                </m:r>
                              </m:oMath>
                            </m:oMathPara>
                          </a14:m>
                          <a:endParaRPr lang="en-TW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b="0" smtClean="0">
                                    <a:latin typeface="Cambria Math" panose="02040503050406030204" pitchFamily="18" charset="0"/>
                                  </a:rPr>
                                  <m:t>=12</m:t>
                                </m:r>
                              </m:oMath>
                            </m:oMathPara>
                          </a14:m>
                          <a:endParaRPr lang="en-TW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187746"/>
                      </a:ext>
                    </a:extLst>
                  </a:tr>
                  <a:tr h="22754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2114696"/>
                      </a:ext>
                    </a:extLst>
                  </a:tr>
                  <a:tr h="22754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98869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7C56E21A-3101-A24E-9308-A5BFA16410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6504532"/>
                  </p:ext>
                </p:extLst>
              </p:nvPr>
            </p:nvGraphicFramePr>
            <p:xfrm>
              <a:off x="341701" y="1507674"/>
              <a:ext cx="8547655" cy="1423544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962839">
                      <a:extLst>
                        <a:ext uri="{9D8B030D-6E8A-4147-A177-3AD203B41FA5}">
                          <a16:colId xmlns:a16="http://schemas.microsoft.com/office/drawing/2014/main" val="503094320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520654866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2814377168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2951929105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3478565713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584082851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3800653917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2670400210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2422164437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694799682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176605805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1307054340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319595274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TW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158000" t="-8333" r="-1106000" b="-39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258000" t="-8333" r="-1006000" b="-39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365306" t="-8333" r="-926531" b="-39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456000" t="-8333" r="-808000" b="-39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556000" t="-8333" r="-708000" b="-39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656000" t="-8333" r="-608000" b="-39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756000" t="-8333" r="-508000" b="-39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856000" t="-8333" r="-408000" b="-39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975510" t="-8333" r="-316327" b="-39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1054000" t="-8333" r="-210000" b="-39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1154000" t="-8333" r="-110000" b="-39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1254000" t="-8333" r="-10000" b="-395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187746"/>
                      </a:ext>
                    </a:extLst>
                  </a:tr>
                  <a:tr h="559372"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3947" t="-57778" r="-793421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158000" t="-57778" r="-1106000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258000" t="-57778" r="-1006000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365306" t="-57778" r="-926531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456000" t="-57778" r="-808000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556000" t="-57778" r="-708000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656000" t="-57778" r="-608000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2114696"/>
                      </a:ext>
                    </a:extLst>
                  </a:tr>
                  <a:tr h="559372"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3947" t="-161364" r="-793421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756000" t="-161364" r="-508000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856000" t="-161364" r="-408000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975510" t="-161364" r="-316327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1054000" t="-161364" r="-210000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1154000" t="-161364" r="-110000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1254000" t="-161364" r="-10000" b="-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98869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E2C3CE9-4DEC-0F42-AA4E-90ED9CA7881D}"/>
                  </a:ext>
                </a:extLst>
              </p:cNvPr>
              <p:cNvSpPr/>
              <p:nvPr/>
            </p:nvSpPr>
            <p:spPr>
              <a:xfrm>
                <a:off x="5905610" y="328818"/>
                <a:ext cx="462988" cy="462988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E2C3CE9-4DEC-0F42-AA4E-90ED9CA788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610" y="328818"/>
                <a:ext cx="462988" cy="46298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CB756CE-ACCD-D346-BB01-9E11790975C6}"/>
                  </a:ext>
                </a:extLst>
              </p:cNvPr>
              <p:cNvSpPr/>
              <p:nvPr/>
            </p:nvSpPr>
            <p:spPr>
              <a:xfrm>
                <a:off x="6678344" y="328818"/>
                <a:ext cx="462988" cy="462988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CB756CE-ACCD-D346-BB01-9E1179097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344" y="328818"/>
                <a:ext cx="462988" cy="46298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2B8E3AB-72EC-4F4A-B211-6DB3049A792E}"/>
                  </a:ext>
                </a:extLst>
              </p:cNvPr>
              <p:cNvSpPr/>
              <p:nvPr/>
            </p:nvSpPr>
            <p:spPr>
              <a:xfrm>
                <a:off x="7451078" y="328818"/>
                <a:ext cx="462988" cy="462988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2B8E3AB-72EC-4F4A-B211-6DB3049A79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1078" y="328818"/>
                <a:ext cx="462988" cy="46298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EC61D20-3003-374A-BE08-A1EF3F8F1098}"/>
                  </a:ext>
                </a:extLst>
              </p:cNvPr>
              <p:cNvSpPr/>
              <p:nvPr/>
            </p:nvSpPr>
            <p:spPr>
              <a:xfrm>
                <a:off x="8223812" y="328818"/>
                <a:ext cx="462988" cy="462988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EC61D20-3003-374A-BE08-A1EF3F8F10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812" y="328818"/>
                <a:ext cx="462988" cy="46298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888575-E886-D24B-A27E-B6CF7E755B5A}"/>
              </a:ext>
            </a:extLst>
          </p:cNvPr>
          <p:cNvCxnSpPr>
            <a:stCxn id="6" idx="7"/>
            <a:endCxn id="9" idx="1"/>
          </p:cNvCxnSpPr>
          <p:nvPr/>
        </p:nvCxnSpPr>
        <p:spPr>
          <a:xfrm>
            <a:off x="6300795" y="396621"/>
            <a:ext cx="4453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07B634-C741-774D-B733-ECD294AF6DC7}"/>
              </a:ext>
            </a:extLst>
          </p:cNvPr>
          <p:cNvCxnSpPr>
            <a:cxnSpLocks/>
            <a:stCxn id="9" idx="7"/>
            <a:endCxn id="10" idx="1"/>
          </p:cNvCxnSpPr>
          <p:nvPr/>
        </p:nvCxnSpPr>
        <p:spPr>
          <a:xfrm>
            <a:off x="7073529" y="396621"/>
            <a:ext cx="4453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2F70C08-8420-5749-9616-8AF7F4028992}"/>
              </a:ext>
            </a:extLst>
          </p:cNvPr>
          <p:cNvCxnSpPr>
            <a:cxnSpLocks/>
            <a:stCxn id="10" idx="7"/>
            <a:endCxn id="11" idx="1"/>
          </p:cNvCxnSpPr>
          <p:nvPr/>
        </p:nvCxnSpPr>
        <p:spPr>
          <a:xfrm>
            <a:off x="7846263" y="396621"/>
            <a:ext cx="4453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37994A-316C-4346-A1C6-B9F5F4829BCA}"/>
              </a:ext>
            </a:extLst>
          </p:cNvPr>
          <p:cNvCxnSpPr>
            <a:cxnSpLocks/>
            <a:stCxn id="11" idx="3"/>
            <a:endCxn id="10" idx="5"/>
          </p:cNvCxnSpPr>
          <p:nvPr/>
        </p:nvCxnSpPr>
        <p:spPr>
          <a:xfrm flipH="1">
            <a:off x="7846263" y="724003"/>
            <a:ext cx="4453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125A5DC-92E2-4B4F-9584-F26A1F3C4F80}"/>
              </a:ext>
            </a:extLst>
          </p:cNvPr>
          <p:cNvCxnSpPr>
            <a:cxnSpLocks/>
            <a:stCxn id="10" idx="3"/>
            <a:endCxn id="9" idx="5"/>
          </p:cNvCxnSpPr>
          <p:nvPr/>
        </p:nvCxnSpPr>
        <p:spPr>
          <a:xfrm flipH="1">
            <a:off x="7073529" y="724003"/>
            <a:ext cx="4453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BD3816F-9883-CE4E-A3A7-E79A25782265}"/>
              </a:ext>
            </a:extLst>
          </p:cNvPr>
          <p:cNvCxnSpPr>
            <a:cxnSpLocks/>
            <a:stCxn id="9" idx="3"/>
            <a:endCxn id="6" idx="5"/>
          </p:cNvCxnSpPr>
          <p:nvPr/>
        </p:nvCxnSpPr>
        <p:spPr>
          <a:xfrm flipH="1">
            <a:off x="6300795" y="724003"/>
            <a:ext cx="4453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34DA1E-F82B-FB44-812A-9E7E1CFF5835}"/>
                  </a:ext>
                </a:extLst>
              </p:cNvPr>
              <p:cNvSpPr txBox="1"/>
              <p:nvPr/>
            </p:nvSpPr>
            <p:spPr>
              <a:xfrm>
                <a:off x="6300795" y="27876"/>
                <a:ext cx="430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34DA1E-F82B-FB44-812A-9E7E1CFF5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795" y="27876"/>
                <a:ext cx="430181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F23E4C-A05B-EB44-B15F-BC1A696CD9D8}"/>
                  </a:ext>
                </a:extLst>
              </p:cNvPr>
              <p:cNvSpPr txBox="1"/>
              <p:nvPr/>
            </p:nvSpPr>
            <p:spPr>
              <a:xfrm>
                <a:off x="7124525" y="18231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F23E4C-A05B-EB44-B15F-BC1A696CD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525" y="18231"/>
                <a:ext cx="435504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46B7670-4B67-D946-9280-12EE6D6321B1}"/>
                  </a:ext>
                </a:extLst>
              </p:cNvPr>
              <p:cNvSpPr txBox="1"/>
              <p:nvPr/>
            </p:nvSpPr>
            <p:spPr>
              <a:xfrm>
                <a:off x="7901956" y="20160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46B7670-4B67-D946-9280-12EE6D632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956" y="20160"/>
                <a:ext cx="435504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8013EE6-30AB-4745-A005-F502682A20EC}"/>
                  </a:ext>
                </a:extLst>
              </p:cNvPr>
              <p:cNvSpPr txBox="1"/>
              <p:nvPr/>
            </p:nvSpPr>
            <p:spPr>
              <a:xfrm>
                <a:off x="7696695" y="716280"/>
                <a:ext cx="648511" cy="699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8013EE6-30AB-4745-A005-F502682A2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695" y="716280"/>
                <a:ext cx="648511" cy="699935"/>
              </a:xfrm>
              <a:prstGeom prst="rect">
                <a:avLst/>
              </a:prstGeom>
              <a:blipFill>
                <a:blip r:embed="rId10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4A453BA-940F-D640-B93F-7F658B29063E}"/>
                  </a:ext>
                </a:extLst>
              </p:cNvPr>
              <p:cNvSpPr txBox="1"/>
              <p:nvPr/>
            </p:nvSpPr>
            <p:spPr>
              <a:xfrm>
                <a:off x="6911402" y="718207"/>
                <a:ext cx="648511" cy="699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4A453BA-940F-D640-B93F-7F658B290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402" y="718207"/>
                <a:ext cx="648511" cy="699935"/>
              </a:xfrm>
              <a:prstGeom prst="rect">
                <a:avLst/>
              </a:prstGeom>
              <a:blipFill>
                <a:blip r:embed="rId11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38B1BB-A816-C848-BFAD-C57F9A8E9905}"/>
                  </a:ext>
                </a:extLst>
              </p:cNvPr>
              <p:cNvSpPr txBox="1"/>
              <p:nvPr/>
            </p:nvSpPr>
            <p:spPr>
              <a:xfrm>
                <a:off x="6114969" y="720134"/>
                <a:ext cx="648511" cy="6986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38B1BB-A816-C848-BFAD-C57F9A8E9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969" y="720134"/>
                <a:ext cx="648511" cy="698653"/>
              </a:xfrm>
              <a:prstGeom prst="rect">
                <a:avLst/>
              </a:prstGeom>
              <a:blipFill>
                <a:blip r:embed="rId1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FF39AC08-FAFB-A145-AC54-A831D62928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4949" y="3020105"/>
                <a:ext cx="8802298" cy="344127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2800" dirty="0"/>
                  <a:t>Notation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function at layer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/>
                  <a:t>: parameter values for layer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after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 updates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: parameters for layer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  <a:p>
                <a:r>
                  <a:rPr lang="en-US" sz="2800" dirty="0"/>
                  <a:t>Two hidden layers</a:t>
                </a:r>
              </a:p>
              <a:p>
                <a:pPr lvl="1"/>
                <a:r>
                  <a:rPr lang="en-US" sz="2400" dirty="0"/>
                  <a:t>Updating all parameters once requires 6 time units</a:t>
                </a:r>
              </a:p>
              <a:p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2800" dirty="0"/>
                  <a:t> hidden layers</a:t>
                </a:r>
              </a:p>
              <a:p>
                <a:pPr lvl="1"/>
                <a:r>
                  <a:rPr lang="en-US" sz="2400" dirty="0"/>
                  <a:t>Updating all parameters once requires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ℓ+1</m:t>
                        </m:r>
                      </m:e>
                    </m:d>
                  </m:oMath>
                </a14:m>
                <a:r>
                  <a:rPr lang="en-TW" sz="2400" dirty="0"/>
                  <a:t> time units</a:t>
                </a:r>
              </a:p>
              <a:p>
                <a:r>
                  <a:rPr lang="en-TW" sz="2800" dirty="0"/>
                  <a:t>Training time: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d>
                  </m:oMath>
                </a14:m>
                <a:endParaRPr lang="en-TW" sz="2800" dirty="0"/>
              </a:p>
              <a:p>
                <a:pPr lvl="1"/>
                <a:r>
                  <a:rPr lang="en-TW" sz="2400" dirty="0"/>
                  <a:t>Training time is long for “deep” network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FF39AC08-FAFB-A145-AC54-A831D62928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4949" y="3020105"/>
                <a:ext cx="8802298" cy="3441274"/>
              </a:xfrm>
              <a:blipFill>
                <a:blip r:embed="rId13"/>
                <a:stretch>
                  <a:fillRect l="-1009" t="-3309" b="-294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321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3C68C-272A-F24B-A365-C0BC0C90A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179512" cy="1143000"/>
          </a:xfrm>
        </p:spPr>
        <p:txBody>
          <a:bodyPr/>
          <a:lstStyle/>
          <a:p>
            <a:r>
              <a:rPr lang="en-TW" dirty="0"/>
              <a:t>Add pipeline directly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D0770-F054-4C4A-A30F-C4993FE515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8172" y="4652009"/>
                <a:ext cx="8547654" cy="1931353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TW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hidden layers and </a:t>
                </a:r>
                <a:r>
                  <a:rPr lang="en-TW" dirty="0"/>
                  <a:t>fully pipelined</a:t>
                </a:r>
              </a:p>
              <a:p>
                <a:pPr lvl="1"/>
                <a:r>
                  <a:rPr lang="en-TW" dirty="0"/>
                  <a:t>Starting from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TW" dirty="0"/>
                  <a:t> time unit, all paramters are updated once for every time unit</a:t>
                </a:r>
              </a:p>
              <a:p>
                <a:r>
                  <a:rPr lang="en-TW" dirty="0"/>
                  <a:t>However, the updating is wrong</a:t>
                </a:r>
              </a:p>
              <a:p>
                <a:pPr lvl="1"/>
                <a:r>
                  <a:rPr lang="en-TW" dirty="0"/>
                  <a:t>E.g., 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</m:sub>
                    </m:sSub>
                  </m:oMath>
                </a14:m>
                <a:endParaRPr lang="en-TW" dirty="0"/>
              </a:p>
              <a:p>
                <a:pPr lvl="1"/>
                <a:endParaRPr lang="en-TW" dirty="0"/>
              </a:p>
              <a:p>
                <a:pPr lvl="1"/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D0770-F054-4C4A-A30F-C4993FE515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8172" y="4652009"/>
                <a:ext cx="8547654" cy="1931353"/>
              </a:xfrm>
              <a:blipFill>
                <a:blip r:embed="rId2"/>
                <a:stretch>
                  <a:fillRect l="-890" t="-5229" b="-836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A7CBA-7BE6-6742-8748-B1CC04BDA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97D90-98E8-7E4B-BD91-B17DC6064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1EB3D63C-0242-A64A-BDCD-1F7B539EEA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818710"/>
                  </p:ext>
                </p:extLst>
              </p:nvPr>
            </p:nvGraphicFramePr>
            <p:xfrm>
              <a:off x="298172" y="1365344"/>
              <a:ext cx="8547655" cy="31016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962839">
                      <a:extLst>
                        <a:ext uri="{9D8B030D-6E8A-4147-A177-3AD203B41FA5}">
                          <a16:colId xmlns:a16="http://schemas.microsoft.com/office/drawing/2014/main" val="503094320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520654866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2814377168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2951929105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3478565713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584082851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3800653917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2670400210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2422164437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694799682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176605805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1307054340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319595274"/>
                        </a:ext>
                      </a:extLst>
                    </a:gridCol>
                  </a:tblGrid>
                  <a:tr h="227542">
                    <a:tc>
                      <a:txBody>
                        <a:bodyPr/>
                        <a:lstStyle/>
                        <a:p>
                          <a:endParaRPr lang="en-TW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TW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TW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TW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=4</m:t>
                                </m:r>
                              </m:oMath>
                            </m:oMathPara>
                          </a14:m>
                          <a:endParaRPr lang="en-TW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=5</m:t>
                                </m:r>
                              </m:oMath>
                            </m:oMathPara>
                          </a14:m>
                          <a:endParaRPr lang="en-TW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=6</m:t>
                                </m:r>
                              </m:oMath>
                            </m:oMathPara>
                          </a14:m>
                          <a:endParaRPr lang="en-TW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=7</m:t>
                                </m:r>
                              </m:oMath>
                            </m:oMathPara>
                          </a14:m>
                          <a:endParaRPr lang="en-TW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=8</m:t>
                                </m:r>
                              </m:oMath>
                            </m:oMathPara>
                          </a14:m>
                          <a:endParaRPr lang="en-TW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=9</m:t>
                                </m:r>
                              </m:oMath>
                            </m:oMathPara>
                          </a14:m>
                          <a:endParaRPr lang="en-TW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en-TW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=11</m:t>
                                </m:r>
                              </m:oMath>
                            </m:oMathPara>
                          </a14:m>
                          <a:endParaRPr lang="en-TW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=12</m:t>
                                </m:r>
                              </m:oMath>
                            </m:oMathPara>
                          </a14:m>
                          <a:endParaRPr lang="en-TW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187746"/>
                      </a:ext>
                    </a:extLst>
                  </a:tr>
                  <a:tr h="22754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2114696"/>
                      </a:ext>
                    </a:extLst>
                  </a:tr>
                  <a:tr h="22754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9886904"/>
                      </a:ext>
                    </a:extLst>
                  </a:tr>
                  <a:tr h="22754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kumimoji="0" lang="en-US" sz="14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0" lang="en-US" sz="14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3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kumimoji="0" lang="en-US" sz="14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0" lang="en-US" sz="14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3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kumimoji="0" lang="en-TW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4357054"/>
                      </a:ext>
                    </a:extLst>
                  </a:tr>
                  <a:tr h="22754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kumimoji="0" lang="en-US" sz="14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0" lang="en-US" sz="14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4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kumimoji="0" lang="en-US" sz="14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0" lang="en-US" sz="14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4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kumimoji="0" lang="en-TW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7006046"/>
                      </a:ext>
                    </a:extLst>
                  </a:tr>
                  <a:tr h="22754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kumimoji="0" lang="en-US" sz="14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0" lang="en-US" sz="14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5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kumimoji="0" lang="en-US" sz="14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0" lang="en-US" sz="14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5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kumimoji="0" lang="en-TW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7716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1EB3D63C-0242-A64A-BDCD-1F7B539EEA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818710"/>
                  </p:ext>
                </p:extLst>
              </p:nvPr>
            </p:nvGraphicFramePr>
            <p:xfrm>
              <a:off x="298172" y="1365344"/>
              <a:ext cx="8547655" cy="31016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962839">
                      <a:extLst>
                        <a:ext uri="{9D8B030D-6E8A-4147-A177-3AD203B41FA5}">
                          <a16:colId xmlns:a16="http://schemas.microsoft.com/office/drawing/2014/main" val="503094320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520654866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2814377168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2951929105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3478565713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584082851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3800653917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2670400210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2422164437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694799682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176605805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1307054340"/>
                        </a:ext>
                      </a:extLst>
                    </a:gridCol>
                    <a:gridCol w="632068">
                      <a:extLst>
                        <a:ext uri="{9D8B030D-6E8A-4147-A177-3AD203B41FA5}">
                          <a16:colId xmlns:a16="http://schemas.microsoft.com/office/drawing/2014/main" val="319595274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TW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160000" t="-8333" r="-1106000" b="-94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260000" t="-8333" r="-1006000" b="-94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367347" t="-8333" r="-926531" b="-94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458000" t="-8333" r="-808000" b="-94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58000" t="-8333" r="-708000" b="-94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658000" t="-8333" r="-608000" b="-94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758000" t="-8333" r="-508000" b="-94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858000" t="-8333" r="-408000" b="-94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977551" t="-8333" r="-316327" b="-94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1056000" t="-8333" r="-210000" b="-94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1156000" t="-8333" r="-110000" b="-94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1256000" t="-8333" r="-10000" b="-945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187746"/>
                      </a:ext>
                    </a:extLst>
                  </a:tr>
                  <a:tr h="559372"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5263" t="-59091" r="-793421" b="-4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160000" t="-59091" r="-1106000" b="-4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260000" t="-59091" r="-1006000" b="-4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367347" t="-59091" r="-926531" b="-4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458000" t="-59091" r="-808000" b="-4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58000" t="-59091" r="-708000" b="-4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658000" t="-59091" r="-608000" b="-4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2114696"/>
                      </a:ext>
                    </a:extLst>
                  </a:tr>
                  <a:tr h="559372"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5263" t="-159091" r="-793421" b="-3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260000" t="-159091" r="-1006000" b="-3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367347" t="-159091" r="-926531" b="-3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458000" t="-159091" r="-808000" b="-3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58000" t="-159091" r="-708000" b="-3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658000" t="-159091" r="-608000" b="-3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758000" t="-159091" r="-508000" b="-3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9886904"/>
                      </a:ext>
                    </a:extLst>
                  </a:tr>
                  <a:tr h="559372"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5263" t="-253333" r="-793421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367347" t="-253333" r="-926531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458000" t="-253333" r="-808000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58000" t="-253333" r="-708000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658000" t="-253333" r="-608000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758000" t="-253333" r="-508000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858000" t="-253333" r="-408000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4357054"/>
                      </a:ext>
                    </a:extLst>
                  </a:tr>
                  <a:tr h="559372"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5263" t="-361364" r="-793421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458000" t="-361364" r="-808000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58000" t="-361364" r="-708000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658000" t="-361364" r="-608000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758000" t="-361364" r="-508000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858000" t="-361364" r="-408000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977551" t="-361364" r="-316327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7006046"/>
                      </a:ext>
                    </a:extLst>
                  </a:tr>
                  <a:tr h="559372"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5263" t="-461364" r="-793421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58000" t="-461364" r="-708000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58000" t="-461364" r="-608000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758000" t="-461364" r="-508000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858000" t="-461364" r="-408000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977551" t="-461364" r="-316327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1056000" t="-461364" r="-210000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7716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2D45833-BF88-0D46-9F02-9131EF9D531F}"/>
                  </a:ext>
                </a:extLst>
              </p:cNvPr>
              <p:cNvSpPr/>
              <p:nvPr/>
            </p:nvSpPr>
            <p:spPr>
              <a:xfrm>
                <a:off x="6108166" y="448169"/>
                <a:ext cx="462988" cy="462988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2D45833-BF88-0D46-9F02-9131EF9D5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166" y="448169"/>
                <a:ext cx="462988" cy="46298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63957F4-CF39-A84E-89A5-075D513EEA09}"/>
                  </a:ext>
                </a:extLst>
              </p:cNvPr>
              <p:cNvSpPr/>
              <p:nvPr/>
            </p:nvSpPr>
            <p:spPr>
              <a:xfrm>
                <a:off x="6880900" y="448169"/>
                <a:ext cx="462988" cy="462988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63957F4-CF39-A84E-89A5-075D513EE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900" y="448169"/>
                <a:ext cx="462988" cy="46298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2480D99-D1C9-D540-AADA-4A666CC7319F}"/>
                  </a:ext>
                </a:extLst>
              </p:cNvPr>
              <p:cNvSpPr/>
              <p:nvPr/>
            </p:nvSpPr>
            <p:spPr>
              <a:xfrm>
                <a:off x="7653634" y="448169"/>
                <a:ext cx="462988" cy="462988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2480D99-D1C9-D540-AADA-4A666CC731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634" y="448169"/>
                <a:ext cx="462988" cy="46298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528C140-FD30-BF41-8133-2ADB13C35F85}"/>
                  </a:ext>
                </a:extLst>
              </p:cNvPr>
              <p:cNvSpPr/>
              <p:nvPr/>
            </p:nvSpPr>
            <p:spPr>
              <a:xfrm>
                <a:off x="8426368" y="448169"/>
                <a:ext cx="462988" cy="462988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528C140-FD30-BF41-8133-2ADB13C35F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368" y="448169"/>
                <a:ext cx="462988" cy="46298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7F5B7E-53F9-F147-B2FD-9E1F875A5A34}"/>
              </a:ext>
            </a:extLst>
          </p:cNvPr>
          <p:cNvCxnSpPr>
            <a:stCxn id="7" idx="7"/>
            <a:endCxn id="8" idx="1"/>
          </p:cNvCxnSpPr>
          <p:nvPr/>
        </p:nvCxnSpPr>
        <p:spPr>
          <a:xfrm>
            <a:off x="6503351" y="515972"/>
            <a:ext cx="4453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507621-5E6B-8B47-B93B-0E8BFF564F52}"/>
              </a:ext>
            </a:extLst>
          </p:cNvPr>
          <p:cNvCxnSpPr>
            <a:cxnSpLocks/>
            <a:stCxn id="8" idx="7"/>
            <a:endCxn id="9" idx="1"/>
          </p:cNvCxnSpPr>
          <p:nvPr/>
        </p:nvCxnSpPr>
        <p:spPr>
          <a:xfrm>
            <a:off x="7276085" y="515972"/>
            <a:ext cx="4453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A7A6AE-29D3-3349-A12C-4B5A44832CF0}"/>
              </a:ext>
            </a:extLst>
          </p:cNvPr>
          <p:cNvCxnSpPr>
            <a:cxnSpLocks/>
            <a:stCxn id="9" idx="7"/>
            <a:endCxn id="10" idx="1"/>
          </p:cNvCxnSpPr>
          <p:nvPr/>
        </p:nvCxnSpPr>
        <p:spPr>
          <a:xfrm>
            <a:off x="8048819" y="515972"/>
            <a:ext cx="4453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C89B49-48A2-2E4E-A1B2-B4B079E5A132}"/>
              </a:ext>
            </a:extLst>
          </p:cNvPr>
          <p:cNvCxnSpPr>
            <a:cxnSpLocks/>
            <a:stCxn id="10" idx="3"/>
            <a:endCxn id="9" idx="5"/>
          </p:cNvCxnSpPr>
          <p:nvPr/>
        </p:nvCxnSpPr>
        <p:spPr>
          <a:xfrm flipH="1">
            <a:off x="8048819" y="843354"/>
            <a:ext cx="4453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5FC658-4282-9F49-B757-BD65DEE0E636}"/>
              </a:ext>
            </a:extLst>
          </p:cNvPr>
          <p:cNvCxnSpPr>
            <a:cxnSpLocks/>
            <a:stCxn id="9" idx="3"/>
            <a:endCxn id="8" idx="5"/>
          </p:cNvCxnSpPr>
          <p:nvPr/>
        </p:nvCxnSpPr>
        <p:spPr>
          <a:xfrm flipH="1">
            <a:off x="7276085" y="843354"/>
            <a:ext cx="4453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B99359-8F89-E142-B159-0E8CE9582BEA}"/>
              </a:ext>
            </a:extLst>
          </p:cNvPr>
          <p:cNvCxnSpPr>
            <a:cxnSpLocks/>
            <a:stCxn id="8" idx="3"/>
            <a:endCxn id="7" idx="5"/>
          </p:cNvCxnSpPr>
          <p:nvPr/>
        </p:nvCxnSpPr>
        <p:spPr>
          <a:xfrm flipH="1">
            <a:off x="6503351" y="843354"/>
            <a:ext cx="4453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E96415-BC31-FF44-8D6E-48050250C72A}"/>
                  </a:ext>
                </a:extLst>
              </p:cNvPr>
              <p:cNvSpPr txBox="1"/>
              <p:nvPr/>
            </p:nvSpPr>
            <p:spPr>
              <a:xfrm>
                <a:off x="6503351" y="147227"/>
                <a:ext cx="430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E96415-BC31-FF44-8D6E-48050250C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351" y="147227"/>
                <a:ext cx="430181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A4C208-8FBE-A146-B5CC-EFED7175E472}"/>
                  </a:ext>
                </a:extLst>
              </p:cNvPr>
              <p:cNvSpPr txBox="1"/>
              <p:nvPr/>
            </p:nvSpPr>
            <p:spPr>
              <a:xfrm>
                <a:off x="7327081" y="137582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A4C208-8FBE-A146-B5CC-EFED7175E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081" y="137582"/>
                <a:ext cx="435504" cy="369332"/>
              </a:xfrm>
              <a:prstGeom prst="rect">
                <a:avLst/>
              </a:prstGeom>
              <a:blipFill>
                <a:blip r:embed="rId9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6B2C57-64FB-D34C-9F01-DF2093C21AD6}"/>
                  </a:ext>
                </a:extLst>
              </p:cNvPr>
              <p:cNvSpPr txBox="1"/>
              <p:nvPr/>
            </p:nvSpPr>
            <p:spPr>
              <a:xfrm>
                <a:off x="8104512" y="139511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6B2C57-64FB-D34C-9F01-DF2093C21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512" y="139511"/>
                <a:ext cx="435504" cy="369332"/>
              </a:xfrm>
              <a:prstGeom prst="rect">
                <a:avLst/>
              </a:prstGeom>
              <a:blipFill>
                <a:blip r:embed="rId10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57077E-1CCD-0A4D-B717-64FA13F743F9}"/>
                  </a:ext>
                </a:extLst>
              </p:cNvPr>
              <p:cNvSpPr txBox="1"/>
              <p:nvPr/>
            </p:nvSpPr>
            <p:spPr>
              <a:xfrm>
                <a:off x="7910681" y="835631"/>
                <a:ext cx="803553" cy="428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57077E-1CCD-0A4D-B717-64FA13F74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681" y="835631"/>
                <a:ext cx="803553" cy="428515"/>
              </a:xfrm>
              <a:prstGeom prst="rect">
                <a:avLst/>
              </a:prstGeom>
              <a:blipFill>
                <a:blip r:embed="rId11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C71960-FCCB-EC40-BFA8-D10706C9F8FD}"/>
                  </a:ext>
                </a:extLst>
              </p:cNvPr>
              <p:cNvSpPr txBox="1"/>
              <p:nvPr/>
            </p:nvSpPr>
            <p:spPr>
              <a:xfrm>
                <a:off x="7148248" y="848988"/>
                <a:ext cx="803553" cy="428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C71960-FCCB-EC40-BFA8-D10706C9F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248" y="848988"/>
                <a:ext cx="803553" cy="428515"/>
              </a:xfrm>
              <a:prstGeom prst="rect">
                <a:avLst/>
              </a:prstGeom>
              <a:blipFill>
                <a:blip r:embed="rId12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5FFEDB-354F-1443-A887-55CD1E82EA5F}"/>
                  </a:ext>
                </a:extLst>
              </p:cNvPr>
              <p:cNvSpPr txBox="1"/>
              <p:nvPr/>
            </p:nvSpPr>
            <p:spPr>
              <a:xfrm>
                <a:off x="6351815" y="839485"/>
                <a:ext cx="803553" cy="428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5FFEDB-354F-1443-A887-55CD1E82E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815" y="839485"/>
                <a:ext cx="803553" cy="428515"/>
              </a:xfrm>
              <a:prstGeom prst="rect">
                <a:avLst/>
              </a:prstGeom>
              <a:blipFill>
                <a:blip r:embed="rId1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521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C746E-2C00-DC43-BEF1-630A0D830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How to pipeline?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584B9-0994-B84F-92D1-77896AD0D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Gpipe</a:t>
            </a:r>
          </a:p>
          <a:p>
            <a:pPr lvl="1"/>
            <a:r>
              <a:rPr lang="en-US" dirty="0" err="1"/>
              <a:t>Yanping</a:t>
            </a:r>
            <a:r>
              <a:rPr lang="en-US" dirty="0"/>
              <a:t> Huang et al.</a:t>
            </a:r>
          </a:p>
          <a:p>
            <a:pPr lvl="1"/>
            <a:r>
              <a:rPr lang="en-US" dirty="0" err="1"/>
              <a:t>NeurIPS</a:t>
            </a:r>
            <a:r>
              <a:rPr lang="en-US" dirty="0"/>
              <a:t> 2019</a:t>
            </a:r>
          </a:p>
          <a:p>
            <a:r>
              <a:rPr lang="en-US" dirty="0"/>
              <a:t>Associated learning</a:t>
            </a:r>
          </a:p>
          <a:p>
            <a:pPr lvl="1"/>
            <a:r>
              <a:rPr lang="en-TW" dirty="0"/>
              <a:t>Yu-Wei Kao and Hung-Hsuan Chen</a:t>
            </a:r>
          </a:p>
          <a:p>
            <a:pPr lvl="1"/>
            <a:r>
              <a:rPr lang="en-TW" dirty="0"/>
              <a:t>Neural Computation 33(1) 2021.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24A29-1E4A-6142-AEBD-F67F4BD06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44A8B-430F-E342-812C-8DFA65872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2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3BB9F-ABC2-BC4A-8ABD-A32C84F1D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30" y="-80010"/>
            <a:ext cx="1703070" cy="1143000"/>
          </a:xfrm>
        </p:spPr>
        <p:txBody>
          <a:bodyPr/>
          <a:lstStyle/>
          <a:p>
            <a:r>
              <a:rPr lang="en-TW" dirty="0"/>
              <a:t>Gpipe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C6AC44-8A71-9A43-BF5B-CC2F8DAA71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1470" y="1849774"/>
                <a:ext cx="8686800" cy="46651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TW" dirty="0"/>
                  <a:t>Each mini-batch </a:t>
                </a:r>
                <a14:m>
                  <m:oMath xmlns:m="http://schemas.openxmlformats.org/officeDocument/2006/math">
                    <m:r>
                      <a:rPr lang="en-TW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TW" dirty="0"/>
                  <a:t> contains 4 micro-batches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,3</m:t>
                        </m:r>
                      </m:e>
                    </m:d>
                  </m:oMath>
                </a14:m>
                <a:endParaRPr lang="en-TW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 computing forward pass micro-batch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 computing backward pass micro-batch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Time 0: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TW" dirty="0"/>
                  <a:t> processes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TW" dirty="0"/>
              </a:p>
              <a:p>
                <a:r>
                  <a:rPr lang="en-TW" dirty="0"/>
                  <a:t>Time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TW" dirty="0"/>
                  <a:t> processes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TW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TW" dirty="0"/>
                  <a:t> processes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0,0</m:t>
                        </m:r>
                      </m:sub>
                    </m:sSub>
                  </m:oMath>
                </a14:m>
                <a:endParaRPr lang="en-TW" dirty="0"/>
              </a:p>
              <a:p>
                <a:r>
                  <a:rPr lang="en-TW" dirty="0"/>
                  <a:t>Time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TW" dirty="0"/>
                  <a:t> processes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TW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TW" dirty="0"/>
                  <a:t> processes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TW" dirty="0"/>
                  <a:t> processes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TW" dirty="0"/>
              </a:p>
              <a:p>
                <a:r>
                  <a:rPr lang="en-TW" dirty="0"/>
                  <a:t>…</a:t>
                </a:r>
              </a:p>
              <a:p>
                <a:r>
                  <a:rPr lang="en-TW" dirty="0"/>
                  <a:t>Time 7: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TW" dirty="0"/>
                  <a:t> processes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3,3</m:t>
                        </m:r>
                      </m:sub>
                    </m:sSub>
                  </m:oMath>
                </a14:m>
                <a:endParaRPr lang="en-TW" dirty="0"/>
              </a:p>
              <a:p>
                <a:r>
                  <a:rPr lang="en-TW" dirty="0"/>
                  <a:t>Time 8: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TW" dirty="0"/>
                  <a:t> processes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TW" dirty="0"/>
                  <a:t> processes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,3</m:t>
                        </m:r>
                      </m:sub>
                    </m:sSub>
                  </m:oMath>
                </a14:m>
                <a:endParaRPr lang="en-TW" dirty="0"/>
              </a:p>
              <a:p>
                <a:r>
                  <a:rPr lang="en-TW" dirty="0"/>
                  <a:t>Time 9: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TW" dirty="0"/>
                  <a:t> processes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TW" dirty="0"/>
                  <a:t> processes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TW" dirty="0"/>
                  <a:t> processes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1,3</m:t>
                        </m:r>
                      </m:sub>
                    </m:sSub>
                  </m:oMath>
                </a14:m>
                <a:endParaRPr lang="en-TW" dirty="0"/>
              </a:p>
              <a:p>
                <a:r>
                  <a:rPr lang="en-TW" dirty="0"/>
                  <a:t>Time 10: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TW" dirty="0"/>
                  <a:t> processes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TW" dirty="0"/>
                  <a:t> processes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TW" dirty="0"/>
                  <a:t> processes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TW" dirty="0"/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TW" dirty="0"/>
                  <a:t> processes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TW" dirty="0"/>
              </a:p>
              <a:p>
                <a:pPr lvl="1"/>
                <a:r>
                  <a:rPr lang="en-TW" dirty="0"/>
                  <a:t>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TW" dirty="0"/>
                  <a:t> can update the weights, but it waits till Time 14 to update</a:t>
                </a:r>
              </a:p>
              <a:p>
                <a:r>
                  <a:rPr lang="en-TW" dirty="0"/>
                  <a:t>Time 11: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TW" dirty="0"/>
                  <a:t> processes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TW" dirty="0"/>
                  <a:t> processes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TW" dirty="0"/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TW" dirty="0"/>
                  <a:t> processes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TW" dirty="0"/>
              </a:p>
              <a:p>
                <a:pPr lvl="1"/>
                <a:r>
                  <a:rPr lang="en-TW" dirty="0"/>
                  <a:t>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TW" dirty="0"/>
                  <a:t> can update the weights, but it waits till Time 14 to update</a:t>
                </a:r>
              </a:p>
              <a:p>
                <a:r>
                  <a:rPr lang="en-TW" dirty="0"/>
                  <a:t>…</a:t>
                </a:r>
              </a:p>
              <a:p>
                <a:r>
                  <a:rPr lang="en-TW" dirty="0"/>
                  <a:t>Time 14: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TW" dirty="0"/>
                  <a:t> update the weights for each layer (simultaneously)</a:t>
                </a: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C6AC44-8A71-9A43-BF5B-CC2F8DAA71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1470" y="1849774"/>
                <a:ext cx="8686800" cy="4665112"/>
              </a:xfrm>
              <a:blipFill>
                <a:blip r:embed="rId2"/>
                <a:stretch>
                  <a:fillRect l="-292" t="-162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FF74B-1161-1F45-AAE6-D3FD69026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3773E8-7E40-1249-A7FA-2DF24232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2FDA6-3C1B-DD49-A61D-21A15C863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785" y="136525"/>
            <a:ext cx="6166485" cy="16327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9F5CB22-49DC-5B40-ABEE-9AD6C5A1B51C}"/>
                  </a:ext>
                </a:extLst>
              </p:cNvPr>
              <p:cNvSpPr/>
              <p:nvPr/>
            </p:nvSpPr>
            <p:spPr>
              <a:xfrm>
                <a:off x="1849476" y="1384046"/>
                <a:ext cx="101373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0" dirty="0"/>
                  <a:t>Device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TW" sz="1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9F5CB22-49DC-5B40-ABEE-9AD6C5A1B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76" y="1384046"/>
                <a:ext cx="1013739" cy="338554"/>
              </a:xfrm>
              <a:prstGeom prst="rect">
                <a:avLst/>
              </a:prstGeom>
              <a:blipFill>
                <a:blip r:embed="rId4"/>
                <a:stretch>
                  <a:fillRect l="-2469" t="-3571" b="-2142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6ADECD-2564-214B-A725-F2E888975B38}"/>
                  </a:ext>
                </a:extLst>
              </p:cNvPr>
              <p:cNvSpPr/>
              <p:nvPr/>
            </p:nvSpPr>
            <p:spPr>
              <a:xfrm>
                <a:off x="1841856" y="976376"/>
                <a:ext cx="100899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0" dirty="0"/>
                  <a:t>Device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TW" sz="1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6ADECD-2564-214B-A725-F2E888975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856" y="976376"/>
                <a:ext cx="1008994" cy="338554"/>
              </a:xfrm>
              <a:prstGeom prst="rect">
                <a:avLst/>
              </a:prstGeom>
              <a:blipFill>
                <a:blip r:embed="rId5"/>
                <a:stretch>
                  <a:fillRect l="-2469" t="-3571" b="-2142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315ED89-814D-1849-9BE9-8F3103061640}"/>
                  </a:ext>
                </a:extLst>
              </p:cNvPr>
              <p:cNvSpPr/>
              <p:nvPr/>
            </p:nvSpPr>
            <p:spPr>
              <a:xfrm>
                <a:off x="1834236" y="568706"/>
                <a:ext cx="101373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0" dirty="0"/>
                  <a:t>Device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TW" sz="1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315ED89-814D-1849-9BE9-8F31030616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236" y="568706"/>
                <a:ext cx="1013739" cy="338554"/>
              </a:xfrm>
              <a:prstGeom prst="rect">
                <a:avLst/>
              </a:prstGeom>
              <a:blipFill>
                <a:blip r:embed="rId6"/>
                <a:stretch>
                  <a:fillRect l="-2469" t="-3571" b="-2142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D78EC13-7DE2-6542-B4E8-3044E2655F07}"/>
                  </a:ext>
                </a:extLst>
              </p:cNvPr>
              <p:cNvSpPr/>
              <p:nvPr/>
            </p:nvSpPr>
            <p:spPr>
              <a:xfrm>
                <a:off x="1838046" y="149606"/>
                <a:ext cx="101373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0" dirty="0"/>
                  <a:t>Device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TW" sz="16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D78EC13-7DE2-6542-B4E8-3044E2655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046" y="149606"/>
                <a:ext cx="1013739" cy="338554"/>
              </a:xfrm>
              <a:prstGeom prst="rect">
                <a:avLst/>
              </a:prstGeom>
              <a:blipFill>
                <a:blip r:embed="rId7"/>
                <a:stretch>
                  <a:fillRect l="-2469" t="-7407" b="-2222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3169177"/>
      </p:ext>
    </p:extLst>
  </p:cSld>
  <p:clrMapOvr>
    <a:masterClrMapping/>
  </p:clrMapOvr>
</p:sld>
</file>

<file path=ppt/theme/theme1.xml><?xml version="1.0" encoding="utf-8"?>
<a:theme xmlns:a="http://schemas.openxmlformats.org/drawingml/2006/main" name="hhch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hchen" id="{E0A7DF02-4D39-2946-B7CB-5A469652C589}" vid="{6108E100-B66E-A742-82ED-9464F429D9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27023</TotalTime>
  <Words>1844</Words>
  <Application>Microsoft Macintosh PowerPoint</Application>
  <PresentationFormat>On-screen Show (4:3)</PresentationFormat>
  <Paragraphs>446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Cambria Math</vt:lpstr>
      <vt:lpstr>hhchen</vt:lpstr>
      <vt:lpstr>Associated learning</vt:lpstr>
      <vt:lpstr>Review: backpropagation</vt:lpstr>
      <vt:lpstr>Backward locking</vt:lpstr>
      <vt:lpstr>Time complexity of training a DNN</vt:lpstr>
      <vt:lpstr>Can we “parallelize” the training?</vt:lpstr>
      <vt:lpstr>Naively using SGD and backpropagation</vt:lpstr>
      <vt:lpstr>Add pipeline directly</vt:lpstr>
      <vt:lpstr>How to pipeline?</vt:lpstr>
      <vt:lpstr>Gpipe</vt:lpstr>
      <vt:lpstr>Gpipe</vt:lpstr>
      <vt:lpstr>Gpipe</vt:lpstr>
      <vt:lpstr>Associated learning (AL)</vt:lpstr>
      <vt:lpstr>Modularize DNN (e.g., 6 hidden layers)</vt:lpstr>
      <vt:lpstr>How to pipeline</vt:lpstr>
      <vt:lpstr>Associated learning – procedure </vt:lpstr>
      <vt:lpstr>Associated learning – procedure </vt:lpstr>
      <vt:lpstr>Associated learning – procedure </vt:lpstr>
      <vt:lpstr>Associated learning – procedure </vt:lpstr>
      <vt:lpstr>Associated learning</vt:lpstr>
      <vt:lpstr>Effective and affiliated parameters</vt:lpstr>
      <vt:lpstr>Associated learning and pipeline</vt:lpstr>
      <vt:lpstr>Experimental settings</vt:lpstr>
      <vt:lpstr>Experimental results on MNIST</vt:lpstr>
      <vt:lpstr>Experimental results on CIFAR-10</vt:lpstr>
      <vt:lpstr>Experimental results on CIFAR-100</vt:lpstr>
      <vt:lpstr>Associated loss at different layers on MNIST after 200 epochs</vt:lpstr>
      <vt:lpstr>Number of layers vs training/test accuracies</vt:lpstr>
      <vt:lpstr>t-SNE visualization of MLP on CIFAR-10</vt:lpstr>
      <vt:lpstr>t-SNE visualization of CNN on CIFAR-10</vt:lpstr>
      <vt:lpstr>Inter- and intra-distances and ratios of the two</vt:lpstr>
      <vt:lpstr>Summary</vt:lpstr>
      <vt:lpstr>Discussion</vt:lpstr>
      <vt:lpstr>More information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methods for gradient descent</dc:title>
  <dc:creator>Microsoft Office User</dc:creator>
  <cp:lastModifiedBy>Microsoft Office User</cp:lastModifiedBy>
  <cp:revision>446</cp:revision>
  <dcterms:created xsi:type="dcterms:W3CDTF">2017-07-18T04:01:26Z</dcterms:created>
  <dcterms:modified xsi:type="dcterms:W3CDTF">2020-12-21T14:44:52Z</dcterms:modified>
</cp:coreProperties>
</file>